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2" r:id="rId4"/>
    <p:sldId id="257" r:id="rId5"/>
    <p:sldId id="258" r:id="rId6"/>
    <p:sldId id="263" r:id="rId7"/>
    <p:sldId id="23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40FF"/>
    <a:srgbClr val="0424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94966"/>
  </p:normalViewPr>
  <p:slideViewPr>
    <p:cSldViewPr snapToGrid="0">
      <p:cViewPr>
        <p:scale>
          <a:sx n="200" d="100"/>
          <a:sy n="200" d="100"/>
        </p:scale>
        <p:origin x="-2456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80356-9AF8-7F49-B490-67FE9DE56B5B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190FE-60D0-294F-B67E-F1D7C771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55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190FE-60D0-294F-B67E-F1D7C7715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8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1F4A-4863-4817-BEB4-709D7BC5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14AF58-5ABB-8963-C5A3-76053D806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D8F18-986F-7D52-867A-3DB0C10BD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bars: b: 2 mm c: 1 mm d: 500 um e: 200 um f: 250 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3BE9-D086-8B42-995D-7C4EDDB1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190FE-60D0-294F-B67E-F1D7C77157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5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bars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300</a:t>
            </a:r>
            <a:r>
              <a:rPr lang="zh-CN" altLang="en-US" dirty="0"/>
              <a:t> </a:t>
            </a:r>
            <a:r>
              <a:rPr lang="en-US" altLang="zh-CN" dirty="0"/>
              <a:t>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190FE-60D0-294F-B67E-F1D7C7715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9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200 um b 500 um d 50 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190FE-60D0-294F-B67E-F1D7C7715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D7A5D-DDEC-97EA-E17B-37F88B36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FFF1-215C-E013-2E9D-00C47F714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E5633A-27AD-FB7B-ECB0-E392BF2B5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D84A4-C758-204C-5D4A-9AC82CA4D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FD499-595C-46EA-B465-5D5173DE86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3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68B4-9D99-7C0A-0F5E-9D0A54143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BE695-CC99-40F2-363F-0B8777FBA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A4D92-8820-1460-62DF-9851004C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762E0-D597-1438-5F15-7E1F9869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12179-46F9-C70F-6C79-D16546A7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9BF0-5312-A439-89AF-C3360488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A6BCA-9557-7EDF-215B-9E93897BD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FA843-4C68-CE91-7B65-1368FFBD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78E2A-5362-46C1-BFAC-3B286A2B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6088F-6BFC-E006-FE14-DF5EFB91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84789-BBCE-E8D3-9E61-780AFB0C9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8177E-0A75-7CE0-E338-21678151B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6D060-4373-98C3-BD83-3FA55BFF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414AA-13C5-2F58-8670-FC807100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919F-0A5A-0EA6-EA55-F8DD0553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3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C6AA-D396-7DD8-CF1D-B8B3D8B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A1B1E-60A4-6DFA-5D53-B04423C6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C2C50-EA3D-5E42-0B58-88266E67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D319B-BFA9-CCE0-8839-18CB2B7A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DE50-6229-DE14-E2EC-69BA43F2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4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EB23-1CCA-81FD-E639-BDBDCA85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62A35-72E5-4DCD-B58A-EC2317DB7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7E53-DE78-D77D-915A-91DD3805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3F287-C421-BC15-1CBA-6D98A44B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EC42-9C42-1FCD-902E-B9BA7788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1A22-FD24-CF04-AF32-55D1E3E4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DBAAA-B61D-A594-DA2F-79D9959A1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87FD0-82B1-0B72-B6D5-E54B9121F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4BF4F-36EA-4FDE-063F-4BB59E6C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F5D98-CD8E-3903-8D92-33504BCE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1133-4C7F-CECA-8CB4-4A1887E2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8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25F2E-C036-F1E0-9D7C-2A70AE6B0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5DFC-C13A-A5F9-6BA9-66C0867BC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C0E4A-741E-8223-8605-7857E51DB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95C68-E4FA-BB60-6DF0-6F08FF50C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9C203-3E71-783E-4521-5AB7A948D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D05381-CFD4-4757-EB67-6857D51B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2273D-7E8F-1C75-D51B-10DE8CE9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42D9B-A224-F854-C6C2-5BBAFFD6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0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9062-C3E9-D844-AC3E-773B1EE0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004C-8820-6D84-C415-2DCBB73E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06D5A-7701-15A3-761C-8A5D2B17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4143D-D768-9C2E-8990-91C9EBA1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1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30D48-5184-2BBA-12B9-CDA9F032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C4A70-52E9-BBC6-E738-F65E96E5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25CFB-F2C2-CAD8-FCE4-50A1AABC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6DFA-6789-1400-20A8-B4C329D7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F824-D888-5C09-57F2-89642A1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F861E-4009-BDC9-2513-963438BE5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14E7A-B0C5-D263-4574-EA795347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8CAB7-D522-4A28-7FC1-B87A475F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14E1F-9C9A-59ED-A175-3051D464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4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27BD-6E00-7297-57D1-8EAEAA21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9C6C8-3A56-EB41-690C-0237682F7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3B896-60D6-04DD-8D6B-9D23B4805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4983B-7EF0-1C2D-3A35-5BB0B330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4A04C-D1FA-D2D7-5A6B-8D3320C4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49145-2B44-ED38-42E2-5BFCD5B0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6FE5D-492E-7B41-BEEC-81FA2EF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2C0C0-CFC3-296F-0096-6E9319D43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AC459-5128-4FD4-6351-D8AEDDA80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ACBF3-59EE-CA47-AA95-A5B1444C7A68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7DD30-8B02-6AAD-560C-9416B804F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DAFE6-408C-9BAF-5207-3C899FF31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57BAA7-3B6D-8A4A-BEFC-976954397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jpe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microsoft.com/office/2007/relationships/hdphoto" Target="../media/hdphoto1.wdp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microsoft.com/office/2007/relationships/hdphoto" Target="../media/hdphoto1.wdp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jpe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microsoft.com/office/2007/relationships/hdphoto" Target="../media/hdphoto3.wdp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4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D46259-5411-7E95-6374-55196A390BC2}"/>
              </a:ext>
            </a:extLst>
          </p:cNvPr>
          <p:cNvSpPr txBox="1"/>
          <p:nvPr/>
        </p:nvSpPr>
        <p:spPr>
          <a:xfrm>
            <a:off x="131585" y="52442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756CA-B76F-0F95-C476-9EF73996AC1A}"/>
              </a:ext>
            </a:extLst>
          </p:cNvPr>
          <p:cNvSpPr txBox="1"/>
          <p:nvPr/>
        </p:nvSpPr>
        <p:spPr>
          <a:xfrm>
            <a:off x="412764" y="731576"/>
            <a:ext cx="2389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Mechanobiology</a:t>
            </a:r>
          </a:p>
          <a:p>
            <a:pPr algn="ctr"/>
            <a:r>
              <a:rPr lang="en-US" altLang="zh-CN" sz="16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in-vitro</a:t>
            </a:r>
            <a:r>
              <a:rPr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  <a:r>
              <a:rPr lang="zh-CN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(Postdoc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MIT/MGH)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25514-B339-593A-5CA8-06AE56D004B0}"/>
              </a:ext>
            </a:extLst>
          </p:cNvPr>
          <p:cNvSpPr txBox="1"/>
          <p:nvPr/>
        </p:nvSpPr>
        <p:spPr>
          <a:xfrm>
            <a:off x="9425584" y="719304"/>
            <a:ext cx="214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Biomechanics</a:t>
            </a:r>
          </a:p>
          <a:p>
            <a:pPr algn="ctr"/>
            <a:r>
              <a:rPr lang="en-US" altLang="zh-CN" sz="16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in-vivo</a:t>
            </a:r>
            <a:r>
              <a:rPr lang="zh-CN" altLang="en-U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(PhD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Columbia)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DCA993B-F808-65E0-7EEA-2D8A33561601}"/>
              </a:ext>
            </a:extLst>
          </p:cNvPr>
          <p:cNvGrpSpPr/>
          <p:nvPr/>
        </p:nvGrpSpPr>
        <p:grpSpPr>
          <a:xfrm>
            <a:off x="9438430" y="3197805"/>
            <a:ext cx="2149433" cy="1385773"/>
            <a:chOff x="9452684" y="3096955"/>
            <a:chExt cx="2149433" cy="138577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092774-FB1F-90EF-A073-4A5B5646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0446" t="24894" r="26184" b="54061"/>
            <a:stretch/>
          </p:blipFill>
          <p:spPr>
            <a:xfrm>
              <a:off x="9765577" y="3321086"/>
              <a:ext cx="1597502" cy="116164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15B0DB-E019-82FC-3548-20A0705E20BD}"/>
                </a:ext>
              </a:extLst>
            </p:cNvPr>
            <p:cNvSpPr txBox="1"/>
            <p:nvPr/>
          </p:nvSpPr>
          <p:spPr>
            <a:xfrm>
              <a:off x="9452684" y="3096955"/>
              <a:ext cx="2149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fluidity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2FE9CA2-B01E-4974-B19C-5AB73962C109}"/>
              </a:ext>
            </a:extLst>
          </p:cNvPr>
          <p:cNvGrpSpPr/>
          <p:nvPr/>
        </p:nvGrpSpPr>
        <p:grpSpPr>
          <a:xfrm>
            <a:off x="9662462" y="5328373"/>
            <a:ext cx="1725838" cy="1035035"/>
            <a:chOff x="9713921" y="4957925"/>
            <a:chExt cx="1725838" cy="1035035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187CA29-9A46-CA7C-3111-1F51D81E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5565" y="5307398"/>
              <a:ext cx="1012390" cy="68556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E01164-BDE5-338D-A575-2F220EB2D43B}"/>
                </a:ext>
              </a:extLst>
            </p:cNvPr>
            <p:cNvSpPr txBox="1"/>
            <p:nvPr/>
          </p:nvSpPr>
          <p:spPr>
            <a:xfrm>
              <a:off x="9713921" y="4957925"/>
              <a:ext cx="1725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cell-cell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adhesion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84BA9E-B045-CB95-ACEC-EEFF0C1EBCA6}"/>
              </a:ext>
            </a:extLst>
          </p:cNvPr>
          <p:cNvGrpSpPr/>
          <p:nvPr/>
        </p:nvGrpSpPr>
        <p:grpSpPr>
          <a:xfrm>
            <a:off x="10227181" y="2660796"/>
            <a:ext cx="850618" cy="307779"/>
            <a:chOff x="10204215" y="2452218"/>
            <a:chExt cx="850618" cy="307779"/>
          </a:xfrm>
        </p:grpSpPr>
        <p:sp>
          <p:nvSpPr>
            <p:cNvPr id="85" name="Down Arrow 84">
              <a:extLst>
                <a:ext uri="{FF2B5EF4-FFF2-40B4-BE49-F238E27FC236}">
                  <a16:creationId xmlns:a16="http://schemas.microsoft.com/office/drawing/2014/main" id="{73BDFDF3-E031-44D9-C368-B045D30F0AC0}"/>
                </a:ext>
              </a:extLst>
            </p:cNvPr>
            <p:cNvSpPr/>
            <p:nvPr/>
          </p:nvSpPr>
          <p:spPr>
            <a:xfrm flipV="1"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63736C-C06B-C168-62F6-D27C86390D25}"/>
                </a:ext>
              </a:extLst>
            </p:cNvPr>
            <p:cNvSpPr txBox="1"/>
            <p:nvPr/>
          </p:nvSpPr>
          <p:spPr>
            <a:xfrm>
              <a:off x="10259998" y="2452218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tunes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ADB466-7B3C-A1B6-8D85-4DE107D30E7D}"/>
              </a:ext>
            </a:extLst>
          </p:cNvPr>
          <p:cNvGrpSpPr/>
          <p:nvPr/>
        </p:nvGrpSpPr>
        <p:grpSpPr>
          <a:xfrm>
            <a:off x="10224072" y="4751002"/>
            <a:ext cx="838344" cy="313908"/>
            <a:chOff x="10231569" y="4396196"/>
            <a:chExt cx="838344" cy="313908"/>
          </a:xfrm>
        </p:grpSpPr>
        <p:sp>
          <p:nvSpPr>
            <p:cNvPr id="84" name="Down Arrow 83">
              <a:extLst>
                <a:ext uri="{FF2B5EF4-FFF2-40B4-BE49-F238E27FC236}">
                  <a16:creationId xmlns:a16="http://schemas.microsoft.com/office/drawing/2014/main" id="{4DEE0021-8C10-35DB-8953-6D4B4BD68E53}"/>
                </a:ext>
              </a:extLst>
            </p:cNvPr>
            <p:cNvSpPr/>
            <p:nvPr/>
          </p:nvSpPr>
          <p:spPr>
            <a:xfrm flipV="1">
              <a:off x="10231569" y="4402325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3F065F3-A346-1FBF-0414-6CC5F8767367}"/>
                </a:ext>
              </a:extLst>
            </p:cNvPr>
            <p:cNvSpPr txBox="1"/>
            <p:nvPr/>
          </p:nvSpPr>
          <p:spPr>
            <a:xfrm>
              <a:off x="10275078" y="4396196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tunes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D78868B-C3E3-7F77-F697-DEA8194191A4}"/>
              </a:ext>
            </a:extLst>
          </p:cNvPr>
          <p:cNvGrpSpPr/>
          <p:nvPr/>
        </p:nvGrpSpPr>
        <p:grpSpPr>
          <a:xfrm>
            <a:off x="9650951" y="1758176"/>
            <a:ext cx="1779472" cy="747941"/>
            <a:chOff x="9650951" y="1584551"/>
            <a:chExt cx="1779472" cy="7479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8ED327-029B-C0BC-9DF7-F06F47268429}"/>
                </a:ext>
              </a:extLst>
            </p:cNvPr>
            <p:cNvSpPr txBox="1"/>
            <p:nvPr/>
          </p:nvSpPr>
          <p:spPr>
            <a:xfrm>
              <a:off x="9650951" y="1584551"/>
              <a:ext cx="1725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morphogenesis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1" name="Picture 2" descr="Image result for drosophila melanogaster">
              <a:extLst>
                <a:ext uri="{FF2B5EF4-FFF2-40B4-BE49-F238E27FC236}">
                  <a16:creationId xmlns:a16="http://schemas.microsoft.com/office/drawing/2014/main" id="{0AE4EFE7-6D2F-7505-8E90-C4F489AB6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30" r="6918" b="13136"/>
            <a:stretch/>
          </p:blipFill>
          <p:spPr bwMode="auto">
            <a:xfrm>
              <a:off x="10567504" y="1915726"/>
              <a:ext cx="862919" cy="416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C:\Users\Karen\Desktop\meetings\APS 2013\cartoons\earlyEmbryo.jpg">
              <a:extLst>
                <a:ext uri="{FF2B5EF4-FFF2-40B4-BE49-F238E27FC236}">
                  <a16:creationId xmlns:a16="http://schemas.microsoft.com/office/drawing/2014/main" id="{66341E8C-9025-BD16-400E-3E530408D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45851" y="1933885"/>
              <a:ext cx="485716" cy="365206"/>
            </a:xfrm>
            <a:prstGeom prst="rect">
              <a:avLst/>
            </a:prstGeom>
            <a:noFill/>
          </p:spPr>
        </p:pic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1FB5EA4-2590-66B5-007B-A81F600FD508}"/>
                </a:ext>
              </a:extLst>
            </p:cNvPr>
            <p:cNvCxnSpPr/>
            <p:nvPr/>
          </p:nvCxnSpPr>
          <p:spPr>
            <a:xfrm>
              <a:off x="10294331" y="2086760"/>
              <a:ext cx="292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6247258-4934-2896-839E-7608DCEB6B39}"/>
              </a:ext>
            </a:extLst>
          </p:cNvPr>
          <p:cNvSpPr txBox="1"/>
          <p:nvPr/>
        </p:nvSpPr>
        <p:spPr>
          <a:xfrm>
            <a:off x="4815657" y="747045"/>
            <a:ext cx="2822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Biomechanics</a:t>
            </a:r>
            <a:r>
              <a:rPr lang="zh-CN" alt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zh-CN" altLang="en-US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en-US" sz="1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6D4A47D-FD55-2B81-3EF4-6F722F8E29C6}"/>
              </a:ext>
            </a:extLst>
          </p:cNvPr>
          <p:cNvSpPr txBox="1"/>
          <p:nvPr/>
        </p:nvSpPr>
        <p:spPr>
          <a:xfrm>
            <a:off x="408161" y="5075020"/>
            <a:ext cx="235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biomechanical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mechanisms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64907F-1871-F9E5-BB5F-83F42860D28C}"/>
              </a:ext>
            </a:extLst>
          </p:cNvPr>
          <p:cNvSpPr txBox="1"/>
          <p:nvPr/>
        </p:nvSpPr>
        <p:spPr>
          <a:xfrm>
            <a:off x="3420626" y="3215365"/>
            <a:ext cx="238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Fundamental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42433E9-8C36-25A9-5B82-F956BF33B1BC}"/>
              </a:ext>
            </a:extLst>
          </p:cNvPr>
          <p:cNvSpPr txBox="1"/>
          <p:nvPr/>
        </p:nvSpPr>
        <p:spPr>
          <a:xfrm>
            <a:off x="7267682" y="3244907"/>
            <a:ext cx="238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Translational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4349B7C-94D3-89ED-7938-3C2B575BBE55}"/>
              </a:ext>
            </a:extLst>
          </p:cNvPr>
          <p:cNvSpPr txBox="1"/>
          <p:nvPr/>
        </p:nvSpPr>
        <p:spPr>
          <a:xfrm>
            <a:off x="2668488" y="4078846"/>
            <a:ext cx="93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2-3</a:t>
            </a:r>
          </a:p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93D2D51-A280-C5EC-24E1-969CA9C1F45A}"/>
              </a:ext>
            </a:extLst>
          </p:cNvPr>
          <p:cNvSpPr txBox="1"/>
          <p:nvPr/>
        </p:nvSpPr>
        <p:spPr>
          <a:xfrm>
            <a:off x="2707479" y="5573542"/>
            <a:ext cx="85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5-10</a:t>
            </a:r>
          </a:p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34195C0-B79A-34CE-F77A-80C1824ABEE8}"/>
              </a:ext>
            </a:extLst>
          </p:cNvPr>
          <p:cNvGrpSpPr/>
          <p:nvPr/>
        </p:nvGrpSpPr>
        <p:grpSpPr>
          <a:xfrm>
            <a:off x="2958097" y="738097"/>
            <a:ext cx="1211323" cy="710594"/>
            <a:chOff x="2840962" y="727533"/>
            <a:chExt cx="1211323" cy="710594"/>
          </a:xfrm>
        </p:grpSpPr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F8495731-9C91-4801-1343-223F6513980F}"/>
                </a:ext>
              </a:extLst>
            </p:cNvPr>
            <p:cNvSpPr/>
            <p:nvPr/>
          </p:nvSpPr>
          <p:spPr>
            <a:xfrm rot="5400000" flipV="1">
              <a:off x="3380688" y="619428"/>
              <a:ext cx="171834" cy="92680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F1F0E0-792E-4B64-6A29-7D104F07B285}"/>
                </a:ext>
              </a:extLst>
            </p:cNvPr>
            <p:cNvSpPr txBox="1"/>
            <p:nvPr/>
          </p:nvSpPr>
          <p:spPr>
            <a:xfrm>
              <a:off x="2962186" y="727533"/>
              <a:ext cx="92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D50E95E-00A5-49E1-D0A7-0800CD7D87C1}"/>
                </a:ext>
              </a:extLst>
            </p:cNvPr>
            <p:cNvSpPr txBox="1"/>
            <p:nvPr/>
          </p:nvSpPr>
          <p:spPr>
            <a:xfrm>
              <a:off x="2840962" y="1130350"/>
              <a:ext cx="1211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degeneration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576974A-EC74-F409-84EF-1388A86DFDFC}"/>
              </a:ext>
            </a:extLst>
          </p:cNvPr>
          <p:cNvGrpSpPr/>
          <p:nvPr/>
        </p:nvGrpSpPr>
        <p:grpSpPr>
          <a:xfrm>
            <a:off x="8220739" y="744872"/>
            <a:ext cx="1211323" cy="710594"/>
            <a:chOff x="8313916" y="744526"/>
            <a:chExt cx="1211323" cy="710594"/>
          </a:xfrm>
        </p:grpSpPr>
        <p:sp>
          <p:nvSpPr>
            <p:cNvPr id="108" name="Down Arrow 107">
              <a:extLst>
                <a:ext uri="{FF2B5EF4-FFF2-40B4-BE49-F238E27FC236}">
                  <a16:creationId xmlns:a16="http://schemas.microsoft.com/office/drawing/2014/main" id="{6A7AC2FC-3946-0230-33B1-1B63DC54FD96}"/>
                </a:ext>
              </a:extLst>
            </p:cNvPr>
            <p:cNvSpPr/>
            <p:nvPr/>
          </p:nvSpPr>
          <p:spPr>
            <a:xfrm rot="16200000" flipH="1" flipV="1">
              <a:off x="8753791" y="619428"/>
              <a:ext cx="171834" cy="92680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FA2FB22-23A0-23B2-3675-D5546299699C}"/>
                </a:ext>
              </a:extLst>
            </p:cNvPr>
            <p:cNvSpPr txBox="1"/>
            <p:nvPr/>
          </p:nvSpPr>
          <p:spPr>
            <a:xfrm>
              <a:off x="8435140" y="744526"/>
              <a:ext cx="92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ED6AA25-005C-0DBB-5B63-75A6716B6350}"/>
                </a:ext>
              </a:extLst>
            </p:cNvPr>
            <p:cNvSpPr txBox="1"/>
            <p:nvPr/>
          </p:nvSpPr>
          <p:spPr>
            <a:xfrm>
              <a:off x="8313916" y="1147343"/>
              <a:ext cx="1211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generation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935346F-6319-8881-A935-7D1325E2D70A}"/>
              </a:ext>
            </a:extLst>
          </p:cNvPr>
          <p:cNvGrpSpPr/>
          <p:nvPr/>
        </p:nvGrpSpPr>
        <p:grpSpPr>
          <a:xfrm>
            <a:off x="619217" y="1737128"/>
            <a:ext cx="1912410" cy="1092947"/>
            <a:chOff x="619217" y="1586653"/>
            <a:chExt cx="1912410" cy="109294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628ABE-7130-9376-6F77-3016C36989B7}"/>
                </a:ext>
              </a:extLst>
            </p:cNvPr>
            <p:cNvSpPr txBox="1"/>
            <p:nvPr/>
          </p:nvSpPr>
          <p:spPr>
            <a:xfrm>
              <a:off x="744783" y="1586653"/>
              <a:ext cx="1725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microfluidics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57C6D54-E4BB-97B8-4DCF-2D9177251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217" y="1866699"/>
              <a:ext cx="1102490" cy="812901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8C93626-D50C-11F8-5987-DEF87F0E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14162"/>
            <a:stretch/>
          </p:blipFill>
          <p:spPr>
            <a:xfrm>
              <a:off x="1762280" y="1954062"/>
              <a:ext cx="769347" cy="660858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16AF11B-B511-683E-EEAF-3708AEA56444}"/>
              </a:ext>
            </a:extLst>
          </p:cNvPr>
          <p:cNvSpPr/>
          <p:nvPr/>
        </p:nvSpPr>
        <p:spPr>
          <a:xfrm>
            <a:off x="430621" y="1634403"/>
            <a:ext cx="2354167" cy="4851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BD9219A-D73B-88C1-CB09-B2F009EA7C9C}"/>
              </a:ext>
            </a:extLst>
          </p:cNvPr>
          <p:cNvGrpSpPr/>
          <p:nvPr/>
        </p:nvGrpSpPr>
        <p:grpSpPr>
          <a:xfrm>
            <a:off x="1258985" y="2910831"/>
            <a:ext cx="887968" cy="325234"/>
            <a:chOff x="10204215" y="2434763"/>
            <a:chExt cx="887968" cy="325234"/>
          </a:xfrm>
        </p:grpSpPr>
        <p:sp>
          <p:nvSpPr>
            <p:cNvPr id="121" name="Down Arrow 120">
              <a:extLst>
                <a:ext uri="{FF2B5EF4-FFF2-40B4-BE49-F238E27FC236}">
                  <a16:creationId xmlns:a16="http://schemas.microsoft.com/office/drawing/2014/main" id="{4455F58D-18BC-6F65-D52A-75446F10B680}"/>
                </a:ext>
              </a:extLst>
            </p:cNvPr>
            <p:cNvSpPr/>
            <p:nvPr/>
          </p:nvSpPr>
          <p:spPr>
            <a:xfrm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05F143B-EA5D-A9BC-B473-93E2D4834434}"/>
                </a:ext>
              </a:extLst>
            </p:cNvPr>
            <p:cNvSpPr txBox="1"/>
            <p:nvPr/>
          </p:nvSpPr>
          <p:spPr>
            <a:xfrm>
              <a:off x="10297348" y="2434763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583894B-4986-2791-CDFA-6AC3DC441BE8}"/>
              </a:ext>
            </a:extLst>
          </p:cNvPr>
          <p:cNvGrpSpPr/>
          <p:nvPr/>
        </p:nvGrpSpPr>
        <p:grpSpPr>
          <a:xfrm>
            <a:off x="430621" y="3294204"/>
            <a:ext cx="2354167" cy="1285437"/>
            <a:chOff x="430620" y="3178186"/>
            <a:chExt cx="2354167" cy="128543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676B15F-815C-6B61-ADDA-0E155058189D}"/>
                </a:ext>
              </a:extLst>
            </p:cNvPr>
            <p:cNvSpPr txBox="1"/>
            <p:nvPr/>
          </p:nvSpPr>
          <p:spPr>
            <a:xfrm>
              <a:off x="430620" y="3178186"/>
              <a:ext cx="2354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Alzheimer's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brain-on-a-chip</a:t>
              </a:r>
            </a:p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(neurovascular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lymphatic)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07713AD-C39A-FFB9-7A8D-5FE1ADBFD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209" r="16814" b="15254"/>
            <a:stretch/>
          </p:blipFill>
          <p:spPr>
            <a:xfrm>
              <a:off x="733807" y="3739230"/>
              <a:ext cx="1667877" cy="724393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4F1D6B-C87D-F2C3-EE48-988C8A1A695D}"/>
              </a:ext>
            </a:extLst>
          </p:cNvPr>
          <p:cNvGrpSpPr/>
          <p:nvPr/>
        </p:nvGrpSpPr>
        <p:grpSpPr>
          <a:xfrm>
            <a:off x="1260258" y="4666933"/>
            <a:ext cx="1051135" cy="334265"/>
            <a:chOff x="10204215" y="2425732"/>
            <a:chExt cx="1051135" cy="334265"/>
          </a:xfrm>
        </p:grpSpPr>
        <p:sp>
          <p:nvSpPr>
            <p:cNvPr id="125" name="Down Arrow 124">
              <a:extLst>
                <a:ext uri="{FF2B5EF4-FFF2-40B4-BE49-F238E27FC236}">
                  <a16:creationId xmlns:a16="http://schemas.microsoft.com/office/drawing/2014/main" id="{DA80ABC5-404A-0E8C-3D8F-569FAC86491F}"/>
                </a:ext>
              </a:extLst>
            </p:cNvPr>
            <p:cNvSpPr/>
            <p:nvPr/>
          </p:nvSpPr>
          <p:spPr>
            <a:xfrm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23ABC7F-9398-4FF9-C118-FDE1C7587010}"/>
                </a:ext>
              </a:extLst>
            </p:cNvPr>
            <p:cNvSpPr txBox="1"/>
            <p:nvPr/>
          </p:nvSpPr>
          <p:spPr>
            <a:xfrm>
              <a:off x="10359315" y="2425732"/>
              <a:ext cx="896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elucidate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16F6E3D-BF25-4E0B-B228-B76C0B71A9A0}"/>
              </a:ext>
            </a:extLst>
          </p:cNvPr>
          <p:cNvGrpSpPr>
            <a:grpSpLocks noChangeAspect="1"/>
          </p:cNvGrpSpPr>
          <p:nvPr/>
        </p:nvGrpSpPr>
        <p:grpSpPr>
          <a:xfrm>
            <a:off x="1734105" y="5424348"/>
            <a:ext cx="964949" cy="818936"/>
            <a:chOff x="35740096" y="19621599"/>
            <a:chExt cx="3433182" cy="2913682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019E134-8C8B-CC2A-DE0A-2CA965DFDE06}"/>
                </a:ext>
              </a:extLst>
            </p:cNvPr>
            <p:cNvGrpSpPr/>
            <p:nvPr/>
          </p:nvGrpSpPr>
          <p:grpSpPr>
            <a:xfrm>
              <a:off x="36644021" y="20639912"/>
              <a:ext cx="1549400" cy="1895369"/>
              <a:chOff x="38721733" y="20193874"/>
              <a:chExt cx="1549400" cy="1895369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C18ED2BA-29DE-5D8A-3AA6-8A4A791E2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21733" y="20400142"/>
                <a:ext cx="1549400" cy="1689101"/>
              </a:xfrm>
              <a:prstGeom prst="rect">
                <a:avLst/>
              </a:prstGeom>
            </p:spPr>
          </p:pic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DEC065C-28E4-24EC-8B69-1580BF9ED9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060316" y="20193874"/>
                <a:ext cx="205329" cy="1439974"/>
              </a:xfrm>
              <a:custGeom>
                <a:avLst/>
                <a:gdLst>
                  <a:gd name="connsiteX0" fmla="*/ 0 w 601883"/>
                  <a:gd name="connsiteY0" fmla="*/ 0 h 1504709"/>
                  <a:gd name="connsiteX1" fmla="*/ 578734 w 601883"/>
                  <a:gd name="connsiteY1" fmla="*/ 0 h 1504709"/>
                  <a:gd name="connsiteX2" fmla="*/ 416688 w 601883"/>
                  <a:gd name="connsiteY2" fmla="*/ 671332 h 1504709"/>
                  <a:gd name="connsiteX3" fmla="*/ 601883 w 601883"/>
                  <a:gd name="connsiteY3" fmla="*/ 1504709 h 1504709"/>
                  <a:gd name="connsiteX4" fmla="*/ 92597 w 601883"/>
                  <a:gd name="connsiteY4" fmla="*/ 1504709 h 1504709"/>
                  <a:gd name="connsiteX5" fmla="*/ 312516 w 601883"/>
                  <a:gd name="connsiteY5" fmla="*/ 659757 h 1504709"/>
                  <a:gd name="connsiteX6" fmla="*/ 0 w 601883"/>
                  <a:gd name="connsiteY6" fmla="*/ 0 h 1504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1883" h="1504709">
                    <a:moveTo>
                      <a:pt x="0" y="0"/>
                    </a:moveTo>
                    <a:lnTo>
                      <a:pt x="578734" y="0"/>
                    </a:lnTo>
                    <a:lnTo>
                      <a:pt x="416688" y="671332"/>
                    </a:lnTo>
                    <a:lnTo>
                      <a:pt x="601883" y="1504709"/>
                    </a:lnTo>
                    <a:lnTo>
                      <a:pt x="92597" y="1504709"/>
                    </a:lnTo>
                    <a:lnTo>
                      <a:pt x="312516" y="6597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7D78D7CF-AB32-A92D-75B7-4036BAC21DF9}"/>
                  </a:ext>
                </a:extLst>
              </p:cNvPr>
              <p:cNvSpPr/>
              <p:nvPr/>
            </p:nvSpPr>
            <p:spPr bwMode="auto">
              <a:xfrm>
                <a:off x="39063606" y="21005640"/>
                <a:ext cx="102666" cy="93293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FEBB0B-77D5-CC5A-E3AC-DAF1FD4A3BF7}"/>
                </a:ext>
              </a:extLst>
            </p:cNvPr>
            <p:cNvSpPr txBox="1"/>
            <p:nvPr/>
          </p:nvSpPr>
          <p:spPr>
            <a:xfrm>
              <a:off x="35740096" y="19621599"/>
              <a:ext cx="3433182" cy="876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optical tweezers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052CAD0F-EB47-D64F-E3F5-25439BE77F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785" y="5876408"/>
            <a:ext cx="810192" cy="44527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6CD531C-A981-5D86-0318-608A8F325C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311" r="21512" b="13432"/>
          <a:stretch/>
        </p:blipFill>
        <p:spPr>
          <a:xfrm>
            <a:off x="566133" y="5879252"/>
            <a:ext cx="444071" cy="43174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2F0DB69-7EDC-F638-7188-560DE8B346DC}"/>
              </a:ext>
            </a:extLst>
          </p:cNvPr>
          <p:cNvSpPr txBox="1"/>
          <p:nvPr/>
        </p:nvSpPr>
        <p:spPr>
          <a:xfrm>
            <a:off x="604045" y="5424348"/>
            <a:ext cx="111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mechanobiological</a:t>
            </a:r>
            <a:r>
              <a:rPr lang="zh-CN" altLang="en-US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assays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22673-B7A9-9FAD-5F31-A1544D72D326}"/>
              </a:ext>
            </a:extLst>
          </p:cNvPr>
          <p:cNvSpPr/>
          <p:nvPr/>
        </p:nvSpPr>
        <p:spPr>
          <a:xfrm>
            <a:off x="9584170" y="1634403"/>
            <a:ext cx="1863048" cy="4851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989E53-E648-8447-07A4-6A172D5C398D}"/>
              </a:ext>
            </a:extLst>
          </p:cNvPr>
          <p:cNvGrpSpPr/>
          <p:nvPr/>
        </p:nvGrpSpPr>
        <p:grpSpPr>
          <a:xfrm>
            <a:off x="7631764" y="3650647"/>
            <a:ext cx="1689410" cy="1318389"/>
            <a:chOff x="14934318" y="18541806"/>
            <a:chExt cx="1689410" cy="13183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94AE712-B987-651B-1508-8FA4B2D54B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86206" y="19123722"/>
              <a:ext cx="1505956" cy="736473"/>
              <a:chOff x="2467814" y="5190814"/>
              <a:chExt cx="1861555" cy="9103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3297E33-10C1-80F7-9710-28421F111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7814" y="5195331"/>
                <a:ext cx="897144" cy="8999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026D8BC-A557-4F03-6EB9-390D8E3EF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1837" y="5190814"/>
                <a:ext cx="907532" cy="91037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6B37A3-E468-0FFB-4E08-6404BB8A998A}"/>
                </a:ext>
              </a:extLst>
            </p:cNvPr>
            <p:cNvSpPr txBox="1"/>
            <p:nvPr/>
          </p:nvSpPr>
          <p:spPr>
            <a:xfrm>
              <a:off x="14934318" y="18541806"/>
              <a:ext cx="168941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molecules/drug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screening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the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brain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B316B9-41E7-393D-8F02-7FC08BAC76BD}"/>
              </a:ext>
            </a:extLst>
          </p:cNvPr>
          <p:cNvGrpSpPr/>
          <p:nvPr/>
        </p:nvGrpSpPr>
        <p:grpSpPr>
          <a:xfrm>
            <a:off x="5645502" y="5194078"/>
            <a:ext cx="2026196" cy="1153611"/>
            <a:chOff x="18001467" y="25754724"/>
            <a:chExt cx="2026196" cy="1153611"/>
          </a:xfrm>
        </p:grpSpPr>
        <p:pic>
          <p:nvPicPr>
            <p:cNvPr id="13" name="Picture 2" descr="Optogenetics | Dana Foundation">
              <a:extLst>
                <a:ext uri="{FF2B5EF4-FFF2-40B4-BE49-F238E27FC236}">
                  <a16:creationId xmlns:a16="http://schemas.microsoft.com/office/drawing/2014/main" id="{89CA1290-ABB2-CDD5-F5A4-BFC0DB5B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8070" y="26258903"/>
              <a:ext cx="1152291" cy="64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6B903F59-64C2-8092-207C-0421B639CD20}"/>
                </a:ext>
              </a:extLst>
            </p:cNvPr>
            <p:cNvSpPr txBox="1"/>
            <p:nvPr/>
          </p:nvSpPr>
          <p:spPr>
            <a:xfrm>
              <a:off x="18001467" y="25754724"/>
              <a:ext cx="2026196" cy="52322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optogenetics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endPara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treatment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8B7F63-3AC1-B2AC-A10E-608E0715AD74}"/>
              </a:ext>
            </a:extLst>
          </p:cNvPr>
          <p:cNvGrpSpPr/>
          <p:nvPr/>
        </p:nvGrpSpPr>
        <p:grpSpPr>
          <a:xfrm>
            <a:off x="3604442" y="5074774"/>
            <a:ext cx="2129642" cy="1018723"/>
            <a:chOff x="13081573" y="23070867"/>
            <a:chExt cx="2129642" cy="1018723"/>
          </a:xfrm>
        </p:grpSpPr>
        <p:pic>
          <p:nvPicPr>
            <p:cNvPr id="24" name="Picture 16" descr="The tiny brain of a fly! – Ray Cannon's nature notes">
              <a:extLst>
                <a:ext uri="{FF2B5EF4-FFF2-40B4-BE49-F238E27FC236}">
                  <a16:creationId xmlns:a16="http://schemas.microsoft.com/office/drawing/2014/main" id="{E04E24AD-D515-E7E6-D46A-ADBEFAB4F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706" y="23070867"/>
              <a:ext cx="1120509" cy="10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16B820-4FF2-C262-DB6D-38424B2D039A}"/>
                </a:ext>
              </a:extLst>
            </p:cNvPr>
            <p:cNvSpPr txBox="1"/>
            <p:nvPr/>
          </p:nvSpPr>
          <p:spPr>
            <a:xfrm>
              <a:off x="13081573" y="23319368"/>
              <a:ext cx="13097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in-vivo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twin-systems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B3B425-C380-E899-2695-F15206B00759}"/>
              </a:ext>
            </a:extLst>
          </p:cNvPr>
          <p:cNvSpPr txBox="1"/>
          <p:nvPr/>
        </p:nvSpPr>
        <p:spPr>
          <a:xfrm>
            <a:off x="3489385" y="6062892"/>
            <a:ext cx="2375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high-throughput</a:t>
            </a:r>
            <a:r>
              <a:rPr lang="zh-CN" alt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+ AI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AD98B35-CEB4-D4DA-54F3-C235B6B4B4D7}"/>
              </a:ext>
            </a:extLst>
          </p:cNvPr>
          <p:cNvSpPr/>
          <p:nvPr/>
        </p:nvSpPr>
        <p:spPr>
          <a:xfrm>
            <a:off x="5862534" y="3645300"/>
            <a:ext cx="3565437" cy="2821804"/>
          </a:xfrm>
          <a:prstGeom prst="rect">
            <a:avLst/>
          </a:prstGeom>
          <a:noFill/>
          <a:ln>
            <a:solidFill>
              <a:srgbClr val="042433">
                <a:alpha val="40000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D53969-499A-B9FD-AE74-C8F9EE172480}"/>
              </a:ext>
            </a:extLst>
          </p:cNvPr>
          <p:cNvSpPr/>
          <p:nvPr/>
        </p:nvSpPr>
        <p:spPr>
          <a:xfrm>
            <a:off x="3476864" y="3550154"/>
            <a:ext cx="4033053" cy="2916950"/>
          </a:xfrm>
          <a:prstGeom prst="rect">
            <a:avLst/>
          </a:prstGeom>
          <a:noFill/>
          <a:ln>
            <a:solidFill>
              <a:srgbClr val="000000">
                <a:alpha val="40000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8370D8-E2F1-6482-F457-3A28E5FE5964}"/>
              </a:ext>
            </a:extLst>
          </p:cNvPr>
          <p:cNvSpPr txBox="1"/>
          <p:nvPr/>
        </p:nvSpPr>
        <p:spPr>
          <a:xfrm>
            <a:off x="7362557" y="5316321"/>
            <a:ext cx="2190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mechanomedicine </a:t>
            </a:r>
          </a:p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&amp; therapeutics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F39EF6-4658-6095-3755-A84FD312E3E8}"/>
              </a:ext>
            </a:extLst>
          </p:cNvPr>
          <p:cNvGrpSpPr/>
          <p:nvPr/>
        </p:nvGrpSpPr>
        <p:grpSpPr>
          <a:xfrm>
            <a:off x="5875215" y="3695746"/>
            <a:ext cx="1689410" cy="1194699"/>
            <a:chOff x="5590629" y="3692122"/>
            <a:chExt cx="1689410" cy="1194699"/>
          </a:xfrm>
        </p:grpSpPr>
        <p:pic>
          <p:nvPicPr>
            <p:cNvPr id="40" name="Picture 2" descr="Did You Know 2/3 Of Americans With Alzheimer's Disease Are Women? -  Hometown Family Wellness Center">
              <a:extLst>
                <a:ext uri="{FF2B5EF4-FFF2-40B4-BE49-F238E27FC236}">
                  <a16:creationId xmlns:a16="http://schemas.microsoft.com/office/drawing/2014/main" id="{88E3DDF7-F360-0802-4385-890CA76E2E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4" b="37174"/>
            <a:stretch/>
          </p:blipFill>
          <p:spPr bwMode="auto">
            <a:xfrm>
              <a:off x="5684250" y="4072381"/>
              <a:ext cx="1418109" cy="81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A44E04-47E0-0832-D6EE-A48CEC3685AD}"/>
                </a:ext>
              </a:extLst>
            </p:cNvPr>
            <p:cNvSpPr txBox="1"/>
            <p:nvPr/>
          </p:nvSpPr>
          <p:spPr>
            <a:xfrm>
              <a:off x="5590629" y="3692122"/>
              <a:ext cx="1689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women’s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health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model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48CDA0-2E83-671D-4DE4-A1ED0809A198}"/>
                </a:ext>
              </a:extLst>
            </p:cNvPr>
            <p:cNvSpPr/>
            <p:nvPr/>
          </p:nvSpPr>
          <p:spPr>
            <a:xfrm>
              <a:off x="5676145" y="4040512"/>
              <a:ext cx="271765" cy="1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4D0E08-16E6-0B00-484D-4012216F8DB9}"/>
                </a:ext>
              </a:extLst>
            </p:cNvPr>
            <p:cNvSpPr/>
            <p:nvPr/>
          </p:nvSpPr>
          <p:spPr>
            <a:xfrm>
              <a:off x="6809034" y="4036767"/>
              <a:ext cx="271765" cy="1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138A2C6-CFAB-5867-0513-E3A7DB1FF082}"/>
              </a:ext>
            </a:extLst>
          </p:cNvPr>
          <p:cNvGrpSpPr/>
          <p:nvPr/>
        </p:nvGrpSpPr>
        <p:grpSpPr>
          <a:xfrm>
            <a:off x="3552160" y="4091344"/>
            <a:ext cx="2182755" cy="932574"/>
            <a:chOff x="3250593" y="3970828"/>
            <a:chExt cx="2182755" cy="932574"/>
          </a:xfrm>
        </p:grpSpPr>
        <p:pic>
          <p:nvPicPr>
            <p:cNvPr id="16" name="Picture 2" descr="MRI Brain Scans Show Similarities Between TBI and Alzheimer's">
              <a:extLst>
                <a:ext uri="{FF2B5EF4-FFF2-40B4-BE49-F238E27FC236}">
                  <a16:creationId xmlns:a16="http://schemas.microsoft.com/office/drawing/2014/main" id="{196C8DDC-E736-237E-2115-D331A8B1E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83" b="10312"/>
            <a:stretch/>
          </p:blipFill>
          <p:spPr bwMode="auto">
            <a:xfrm>
              <a:off x="3337383" y="4201544"/>
              <a:ext cx="635404" cy="69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14F599-2340-8435-52B9-8177DB533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07724" y="4209457"/>
              <a:ext cx="680539" cy="693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C50DFD-02DB-DA1E-E8A5-3031B11241BC}"/>
                </a:ext>
              </a:extLst>
            </p:cNvPr>
            <p:cNvSpPr txBox="1"/>
            <p:nvPr/>
          </p:nvSpPr>
          <p:spPr>
            <a:xfrm>
              <a:off x="3250593" y="3974815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tissue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1DD9D2-2F47-EED1-02E0-1EEAC1800F33}"/>
                </a:ext>
              </a:extLst>
            </p:cNvPr>
            <p:cNvSpPr txBox="1"/>
            <p:nvPr/>
          </p:nvSpPr>
          <p:spPr>
            <a:xfrm>
              <a:off x="3957239" y="3970828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cell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46A95F-0CA3-3442-C2EA-B419FE41800B}"/>
                </a:ext>
              </a:extLst>
            </p:cNvPr>
            <p:cNvSpPr txBox="1"/>
            <p:nvPr/>
          </p:nvSpPr>
          <p:spPr>
            <a:xfrm>
              <a:off x="4681275" y="3975031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sub-cell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67C29-EEE1-22C3-4863-E509E49A3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48745" t="570" r="1633" b="50001"/>
            <a:stretch/>
          </p:blipFill>
          <p:spPr>
            <a:xfrm>
              <a:off x="4715055" y="4210980"/>
              <a:ext cx="688805" cy="68880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EA95D0-9BE5-5785-D0AD-F5AA46D385D6}"/>
              </a:ext>
            </a:extLst>
          </p:cNvPr>
          <p:cNvSpPr txBox="1"/>
          <p:nvPr/>
        </p:nvSpPr>
        <p:spPr>
          <a:xfrm>
            <a:off x="3523437" y="3637527"/>
            <a:ext cx="22718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multi-physics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platform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to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measure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mechanics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change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in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AD</a:t>
            </a:r>
            <a:endParaRPr lang="en-US" sz="13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60E4A2E-AECE-9656-BF71-814B781403AA}"/>
              </a:ext>
            </a:extLst>
          </p:cNvPr>
          <p:cNvGrpSpPr/>
          <p:nvPr/>
        </p:nvGrpSpPr>
        <p:grpSpPr>
          <a:xfrm>
            <a:off x="3841271" y="1134911"/>
            <a:ext cx="4589462" cy="1233931"/>
            <a:chOff x="3841271" y="1053886"/>
            <a:chExt cx="4589462" cy="1233931"/>
          </a:xfrm>
        </p:grpSpPr>
        <p:pic>
          <p:nvPicPr>
            <p:cNvPr id="95" name="Picture 94" descr="A close up of a brain&#10;&#10;Description automatically generated">
              <a:extLst>
                <a:ext uri="{FF2B5EF4-FFF2-40B4-BE49-F238E27FC236}">
                  <a16:creationId xmlns:a16="http://schemas.microsoft.com/office/drawing/2014/main" id="{6EFFDA48-4D11-8813-B750-121DB352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788" b="99809" l="5250" r="96031">
                          <a14:foregroundMark x1="7810" y1="63002" x2="7810" y2="63002"/>
                          <a14:foregroundMark x1="54866" y1="7170" x2="54866" y2="7170"/>
                          <a14:foregroundMark x1="45006" y1="7457" x2="45006" y2="7457"/>
                          <a14:foregroundMark x1="93662" y1="76386" x2="93662" y2="76386"/>
                          <a14:foregroundMark x1="83355" y1="93977" x2="83355" y2="93977"/>
                          <a14:foregroundMark x1="66837" y1="95315" x2="66837" y2="95315"/>
                          <a14:foregroundMark x1="45903" y1="97132" x2="45903" y2="97132"/>
                          <a14:foregroundMark x1="51344" y1="98853" x2="51344" y2="98853"/>
                          <a14:foregroundMark x1="96031" y1="79159" x2="96031" y2="79159"/>
                          <a14:foregroundMark x1="83803" y1="99904" x2="83803" y2="99904"/>
                          <a14:foregroundMark x1="5250" y1="61950" x2="5250" y2="61950"/>
                          <a14:foregroundMark x1="63124" y1="7170" x2="63124" y2="7170"/>
                          <a14:foregroundMark x1="64277" y1="6788" x2="64277" y2="6788"/>
                          <a14:foregroundMark x1="56274" y1="6788" x2="56274" y2="6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84860" y="1380090"/>
              <a:ext cx="1211324" cy="81116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AB6FB8E-C98C-BC74-96E5-4F297D6DEE41}"/>
                </a:ext>
              </a:extLst>
            </p:cNvPr>
            <p:cNvSpPr txBox="1"/>
            <p:nvPr/>
          </p:nvSpPr>
          <p:spPr>
            <a:xfrm>
              <a:off x="4908930" y="1053886"/>
              <a:ext cx="25669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mechanical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engineering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B01104-EA56-EB7D-887B-C0F986B667A1}"/>
                </a:ext>
              </a:extLst>
            </p:cNvPr>
            <p:cNvSpPr txBox="1"/>
            <p:nvPr/>
          </p:nvSpPr>
          <p:spPr>
            <a:xfrm>
              <a:off x="4153609" y="1326864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biophysics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416C0D4-0B71-18F4-AB73-401C35C7A05B}"/>
                </a:ext>
              </a:extLst>
            </p:cNvPr>
            <p:cNvSpPr txBox="1"/>
            <p:nvPr/>
          </p:nvSpPr>
          <p:spPr>
            <a:xfrm>
              <a:off x="7091875" y="1352184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bioengineering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D43192-AEE4-6B70-00D9-59618E734D68}"/>
                </a:ext>
              </a:extLst>
            </p:cNvPr>
            <p:cNvSpPr txBox="1"/>
            <p:nvPr/>
          </p:nvSpPr>
          <p:spPr>
            <a:xfrm>
              <a:off x="3841271" y="1618994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neuroscience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CF7254-D343-5BF7-1EE2-6354FEFF687A}"/>
                </a:ext>
              </a:extLst>
            </p:cNvPr>
            <p:cNvSpPr txBox="1"/>
            <p:nvPr/>
          </p:nvSpPr>
          <p:spPr>
            <a:xfrm>
              <a:off x="7085723" y="1642949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591932-B1A1-537D-C964-5D11B97CCE82}"/>
                </a:ext>
              </a:extLst>
            </p:cNvPr>
            <p:cNvSpPr txBox="1"/>
            <p:nvPr/>
          </p:nvSpPr>
          <p:spPr>
            <a:xfrm>
              <a:off x="4182284" y="1956078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biology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532AAF-BE8B-B0E4-3B21-0D6577AE3EFE}"/>
                </a:ext>
              </a:extLst>
            </p:cNvPr>
            <p:cNvSpPr txBox="1"/>
            <p:nvPr/>
          </p:nvSpPr>
          <p:spPr>
            <a:xfrm>
              <a:off x="6629328" y="1955081"/>
              <a:ext cx="1338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AI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Curved Right Arrow 80">
              <a:extLst>
                <a:ext uri="{FF2B5EF4-FFF2-40B4-BE49-F238E27FC236}">
                  <a16:creationId xmlns:a16="http://schemas.microsoft.com/office/drawing/2014/main" id="{20F7888B-58DB-DD52-4942-9463E21D0EAC}"/>
                </a:ext>
              </a:extLst>
            </p:cNvPr>
            <p:cNvSpPr/>
            <p:nvPr/>
          </p:nvSpPr>
          <p:spPr>
            <a:xfrm>
              <a:off x="5252858" y="1417759"/>
              <a:ext cx="269972" cy="858086"/>
            </a:xfrm>
            <a:prstGeom prst="curv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Right Arrow 81">
              <a:extLst>
                <a:ext uri="{FF2B5EF4-FFF2-40B4-BE49-F238E27FC236}">
                  <a16:creationId xmlns:a16="http://schemas.microsoft.com/office/drawing/2014/main" id="{FCACA8A7-0246-9FD2-BE4C-78B7B3889776}"/>
                </a:ext>
              </a:extLst>
            </p:cNvPr>
            <p:cNvSpPr/>
            <p:nvPr/>
          </p:nvSpPr>
          <p:spPr>
            <a:xfrm flipH="1">
              <a:off x="6853564" y="1429731"/>
              <a:ext cx="269972" cy="858086"/>
            </a:xfrm>
            <a:prstGeom prst="curv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B8E626E-AAF5-A338-48D1-EF4B5748F818}"/>
              </a:ext>
            </a:extLst>
          </p:cNvPr>
          <p:cNvSpPr txBox="1"/>
          <p:nvPr/>
        </p:nvSpPr>
        <p:spPr>
          <a:xfrm>
            <a:off x="7338191" y="6043506"/>
            <a:ext cx="219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entrepreneurship</a:t>
            </a:r>
            <a:r>
              <a:rPr lang="zh-CN" alt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856FAD5-B402-E5D3-D1FB-2D018093B0C1}"/>
              </a:ext>
            </a:extLst>
          </p:cNvPr>
          <p:cNvGrpSpPr/>
          <p:nvPr/>
        </p:nvGrpSpPr>
        <p:grpSpPr>
          <a:xfrm>
            <a:off x="4000369" y="2548127"/>
            <a:ext cx="4617888" cy="529271"/>
            <a:chOff x="4606048" y="2617175"/>
            <a:chExt cx="4617888" cy="529271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8178119-E6DF-01BE-A380-EFAB1F7F0F72}"/>
                </a:ext>
              </a:extLst>
            </p:cNvPr>
            <p:cNvSpPr txBox="1"/>
            <p:nvPr/>
          </p:nvSpPr>
          <p:spPr>
            <a:xfrm>
              <a:off x="4606048" y="2617175"/>
              <a:ext cx="695706" cy="52322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I.</a:t>
              </a:r>
              <a:r>
                <a:rPr lang="zh-CN" altLang="en-US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brain</a:t>
              </a:r>
              <a:r>
                <a:rPr lang="zh-CN" altLang="en-US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model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209F821-8D40-D50C-D07E-6FE214018C91}"/>
                </a:ext>
              </a:extLst>
            </p:cNvPr>
            <p:cNvSpPr txBox="1"/>
            <p:nvPr/>
          </p:nvSpPr>
          <p:spPr>
            <a:xfrm>
              <a:off x="5699988" y="2623226"/>
              <a:ext cx="1338857" cy="52322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II.</a:t>
              </a:r>
              <a:r>
                <a:rPr lang="zh-CN" altLang="en-US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biomechanics measurements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2AEA051-0B1D-0BC1-B686-4CDB27F55F12}"/>
                </a:ext>
              </a:extLst>
            </p:cNvPr>
            <p:cNvSpPr txBox="1"/>
            <p:nvPr/>
          </p:nvSpPr>
          <p:spPr>
            <a:xfrm>
              <a:off x="7360888" y="2619893"/>
              <a:ext cx="1863048" cy="523220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III.</a:t>
              </a:r>
              <a:r>
                <a:rPr lang="zh-CN" altLang="en-US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mechano-biomarker + therapeutics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E3DBE98-37FE-BF42-EAF5-7A6C76240312}"/>
                </a:ext>
              </a:extLst>
            </p:cNvPr>
            <p:cNvCxnSpPr>
              <a:cxnSpLocks/>
              <a:stCxn id="149" idx="3"/>
              <a:endCxn id="88" idx="1"/>
            </p:cNvCxnSpPr>
            <p:nvPr/>
          </p:nvCxnSpPr>
          <p:spPr>
            <a:xfrm>
              <a:off x="5301754" y="2878785"/>
              <a:ext cx="398234" cy="605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A79E53C-C44F-B687-AE3C-ACA11837F163}"/>
                </a:ext>
              </a:extLst>
            </p:cNvPr>
            <p:cNvCxnSpPr>
              <a:cxnSpLocks/>
              <a:stCxn id="88" idx="3"/>
              <a:endCxn id="91" idx="1"/>
            </p:cNvCxnSpPr>
            <p:nvPr/>
          </p:nvCxnSpPr>
          <p:spPr>
            <a:xfrm flipV="1">
              <a:off x="7038845" y="2881503"/>
              <a:ext cx="322043" cy="33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EC831675-9BC1-0789-8E89-FF96B5D79C63}"/>
              </a:ext>
            </a:extLst>
          </p:cNvPr>
          <p:cNvSpPr txBox="1"/>
          <p:nvPr/>
        </p:nvSpPr>
        <p:spPr>
          <a:xfrm>
            <a:off x="5430773" y="1634403"/>
            <a:ext cx="155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Interdisciplinary</a:t>
            </a:r>
            <a:r>
              <a:rPr lang="zh-CN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zh-CN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86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F69FA-B6AC-4926-0AE8-39B15EC03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45E779-F6AC-CC7A-2EEA-E2F1F1014E30}"/>
              </a:ext>
            </a:extLst>
          </p:cNvPr>
          <p:cNvSpPr txBox="1"/>
          <p:nvPr/>
        </p:nvSpPr>
        <p:spPr>
          <a:xfrm>
            <a:off x="131585" y="52442"/>
            <a:ext cx="214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BF1F4-E58C-831D-D411-3452802A70CD}"/>
              </a:ext>
            </a:extLst>
          </p:cNvPr>
          <p:cNvSpPr txBox="1"/>
          <p:nvPr/>
        </p:nvSpPr>
        <p:spPr>
          <a:xfrm>
            <a:off x="412764" y="731576"/>
            <a:ext cx="238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Mechanobiology</a:t>
            </a:r>
          </a:p>
          <a:p>
            <a:pPr algn="ctr"/>
            <a:r>
              <a:rPr lang="en-US" altLang="zh-CN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in-vitro</a:t>
            </a:r>
            <a:r>
              <a:rPr lang="zh-CN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(Postdoc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MIT/MGH)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65BB0-2580-EAA3-9CE4-D88554772002}"/>
              </a:ext>
            </a:extLst>
          </p:cNvPr>
          <p:cNvSpPr txBox="1"/>
          <p:nvPr/>
        </p:nvSpPr>
        <p:spPr>
          <a:xfrm>
            <a:off x="9425584" y="719304"/>
            <a:ext cx="214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Biomechanics</a:t>
            </a:r>
          </a:p>
          <a:p>
            <a:pPr algn="ctr"/>
            <a:r>
              <a:rPr lang="en-US" altLang="zh-CN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in-vivo</a:t>
            </a:r>
            <a:r>
              <a:rPr lang="zh-CN" alt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(PhD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Columbia)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F41871-6727-B4C3-2CA9-9CCE29AFA66B}"/>
              </a:ext>
            </a:extLst>
          </p:cNvPr>
          <p:cNvGrpSpPr/>
          <p:nvPr/>
        </p:nvGrpSpPr>
        <p:grpSpPr>
          <a:xfrm>
            <a:off x="9440977" y="2708117"/>
            <a:ext cx="2149433" cy="1385773"/>
            <a:chOff x="9452684" y="3096955"/>
            <a:chExt cx="2149433" cy="138577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FCD65D6-C78E-C8DF-714D-7CFF9BC2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446" t="24894" r="26184" b="54061"/>
            <a:stretch/>
          </p:blipFill>
          <p:spPr>
            <a:xfrm>
              <a:off x="9765577" y="3321086"/>
              <a:ext cx="1597502" cy="116164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DF98B-CD98-8528-18EA-74C7C2E63852}"/>
                </a:ext>
              </a:extLst>
            </p:cNvPr>
            <p:cNvSpPr txBox="1"/>
            <p:nvPr/>
          </p:nvSpPr>
          <p:spPr>
            <a:xfrm>
              <a:off x="9452684" y="3096955"/>
              <a:ext cx="2149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fluidity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34F91D7-C0F6-8968-43F5-398A641DD1A8}"/>
              </a:ext>
            </a:extLst>
          </p:cNvPr>
          <p:cNvGrpSpPr/>
          <p:nvPr/>
        </p:nvGrpSpPr>
        <p:grpSpPr>
          <a:xfrm>
            <a:off x="9708815" y="4799234"/>
            <a:ext cx="1725838" cy="922479"/>
            <a:chOff x="9713921" y="4957925"/>
            <a:chExt cx="1725838" cy="922479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6BA01EB-2806-C8F5-A51E-6A4A0773A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8360" y="5194842"/>
              <a:ext cx="1012390" cy="68556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FE4CA1-CA92-D7C2-2ADC-065DFB3748E9}"/>
                </a:ext>
              </a:extLst>
            </p:cNvPr>
            <p:cNvSpPr txBox="1"/>
            <p:nvPr/>
          </p:nvSpPr>
          <p:spPr>
            <a:xfrm>
              <a:off x="9713921" y="4957925"/>
              <a:ext cx="1725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cellular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mechanics</a:t>
              </a:r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987571E-4764-E087-76EA-BF271F0DB7BD}"/>
              </a:ext>
            </a:extLst>
          </p:cNvPr>
          <p:cNvGrpSpPr/>
          <p:nvPr/>
        </p:nvGrpSpPr>
        <p:grpSpPr>
          <a:xfrm>
            <a:off x="10257727" y="2279403"/>
            <a:ext cx="850618" cy="307779"/>
            <a:chOff x="10204215" y="2452218"/>
            <a:chExt cx="850618" cy="307779"/>
          </a:xfrm>
        </p:grpSpPr>
        <p:sp>
          <p:nvSpPr>
            <p:cNvPr id="85" name="Down Arrow 84">
              <a:extLst>
                <a:ext uri="{FF2B5EF4-FFF2-40B4-BE49-F238E27FC236}">
                  <a16:creationId xmlns:a16="http://schemas.microsoft.com/office/drawing/2014/main" id="{B0D0516F-8F1D-F5E4-66EE-27683A8B7732}"/>
                </a:ext>
              </a:extLst>
            </p:cNvPr>
            <p:cNvSpPr/>
            <p:nvPr/>
          </p:nvSpPr>
          <p:spPr>
            <a:xfrm flipV="1"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BE7ECB-4098-4705-3F72-BB97EF717AC6}"/>
                </a:ext>
              </a:extLst>
            </p:cNvPr>
            <p:cNvSpPr txBox="1"/>
            <p:nvPr/>
          </p:nvSpPr>
          <p:spPr>
            <a:xfrm>
              <a:off x="10259998" y="2452218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tunes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FC3801D-4FD6-BF88-DED5-349420619DEE}"/>
              </a:ext>
            </a:extLst>
          </p:cNvPr>
          <p:cNvGrpSpPr/>
          <p:nvPr/>
        </p:nvGrpSpPr>
        <p:grpSpPr>
          <a:xfrm>
            <a:off x="10270001" y="4307524"/>
            <a:ext cx="838344" cy="313908"/>
            <a:chOff x="10231569" y="4396196"/>
            <a:chExt cx="838344" cy="313908"/>
          </a:xfrm>
        </p:grpSpPr>
        <p:sp>
          <p:nvSpPr>
            <p:cNvPr id="84" name="Down Arrow 83">
              <a:extLst>
                <a:ext uri="{FF2B5EF4-FFF2-40B4-BE49-F238E27FC236}">
                  <a16:creationId xmlns:a16="http://schemas.microsoft.com/office/drawing/2014/main" id="{28436973-72BA-09B8-186D-AA45371A5F77}"/>
                </a:ext>
              </a:extLst>
            </p:cNvPr>
            <p:cNvSpPr/>
            <p:nvPr/>
          </p:nvSpPr>
          <p:spPr>
            <a:xfrm flipV="1">
              <a:off x="10231569" y="4402325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F4617B8-D019-C220-9404-2B7D23BA29F7}"/>
                </a:ext>
              </a:extLst>
            </p:cNvPr>
            <p:cNvSpPr txBox="1"/>
            <p:nvPr/>
          </p:nvSpPr>
          <p:spPr>
            <a:xfrm>
              <a:off x="10275078" y="4396196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tunes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AB36DDF-E405-A520-4850-FD450900694F}"/>
              </a:ext>
            </a:extLst>
          </p:cNvPr>
          <p:cNvSpPr txBox="1"/>
          <p:nvPr/>
        </p:nvSpPr>
        <p:spPr>
          <a:xfrm>
            <a:off x="9652775" y="1819586"/>
            <a:ext cx="1725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morphogenesis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C5DEB2-1875-78C0-A69C-614EF3F44825}"/>
              </a:ext>
            </a:extLst>
          </p:cNvPr>
          <p:cNvSpPr txBox="1"/>
          <p:nvPr/>
        </p:nvSpPr>
        <p:spPr>
          <a:xfrm>
            <a:off x="4657171" y="770809"/>
            <a:ext cx="306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u="sng" dirty="0">
                <a:latin typeface="Calibri" panose="020F0502020204030204" pitchFamily="34" charset="0"/>
                <a:cs typeface="Calibri" panose="020F0502020204030204" pitchFamily="34" charset="0"/>
              </a:rPr>
              <a:t>Mechanics</a:t>
            </a:r>
            <a:r>
              <a:rPr lang="zh-CN" alt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u="sng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u="sng" dirty="0">
                <a:latin typeface="Calibri" panose="020F0502020204030204" pitchFamily="34" charset="0"/>
                <a:cs typeface="Calibri" panose="020F0502020204030204" pitchFamily="34" charset="0"/>
              </a:rPr>
              <a:t>Brain</a:t>
            </a:r>
            <a:r>
              <a:rPr lang="zh-CN" alt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u="sng" dirty="0">
                <a:latin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en-US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52532A3-69AB-FB84-EDD5-85FB99902C1D}"/>
              </a:ext>
            </a:extLst>
          </p:cNvPr>
          <p:cNvSpPr txBox="1"/>
          <p:nvPr/>
        </p:nvSpPr>
        <p:spPr>
          <a:xfrm>
            <a:off x="401798" y="4107508"/>
            <a:ext cx="235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mechanobiological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mechanisms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51373CF-8215-1BE8-6957-B72BA34BA90F}"/>
              </a:ext>
            </a:extLst>
          </p:cNvPr>
          <p:cNvSpPr txBox="1"/>
          <p:nvPr/>
        </p:nvSpPr>
        <p:spPr>
          <a:xfrm>
            <a:off x="3179373" y="2647283"/>
            <a:ext cx="238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Fundamental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8554D0-F95C-1A0D-A448-5C820D3C6C67}"/>
              </a:ext>
            </a:extLst>
          </p:cNvPr>
          <p:cNvSpPr txBox="1"/>
          <p:nvPr/>
        </p:nvSpPr>
        <p:spPr>
          <a:xfrm>
            <a:off x="7024029" y="2646748"/>
            <a:ext cx="238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Translational</a:t>
            </a:r>
            <a:r>
              <a:rPr lang="zh-CN" alt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D6A3B24-AE5A-7B32-1CD2-9504136F1272}"/>
              </a:ext>
            </a:extLst>
          </p:cNvPr>
          <p:cNvGrpSpPr/>
          <p:nvPr/>
        </p:nvGrpSpPr>
        <p:grpSpPr>
          <a:xfrm>
            <a:off x="2958097" y="738097"/>
            <a:ext cx="1211323" cy="710594"/>
            <a:chOff x="2840962" y="727533"/>
            <a:chExt cx="1211323" cy="710594"/>
          </a:xfrm>
        </p:grpSpPr>
        <p:sp>
          <p:nvSpPr>
            <p:cNvPr id="107" name="Down Arrow 106">
              <a:extLst>
                <a:ext uri="{FF2B5EF4-FFF2-40B4-BE49-F238E27FC236}">
                  <a16:creationId xmlns:a16="http://schemas.microsoft.com/office/drawing/2014/main" id="{2437626D-2B49-D509-0670-08D0ED613E3E}"/>
                </a:ext>
              </a:extLst>
            </p:cNvPr>
            <p:cNvSpPr/>
            <p:nvPr/>
          </p:nvSpPr>
          <p:spPr>
            <a:xfrm rot="5400000" flipV="1">
              <a:off x="3380688" y="619428"/>
              <a:ext cx="171834" cy="92680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A190CFB-C4D8-F76D-A326-3A8839D13DF4}"/>
                </a:ext>
              </a:extLst>
            </p:cNvPr>
            <p:cNvSpPr txBox="1"/>
            <p:nvPr/>
          </p:nvSpPr>
          <p:spPr>
            <a:xfrm>
              <a:off x="2962186" y="727533"/>
              <a:ext cx="92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EFB93A-F4A1-0232-80FA-E0928AB93F18}"/>
                </a:ext>
              </a:extLst>
            </p:cNvPr>
            <p:cNvSpPr txBox="1"/>
            <p:nvPr/>
          </p:nvSpPr>
          <p:spPr>
            <a:xfrm>
              <a:off x="2840962" y="1130350"/>
              <a:ext cx="1211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degeneration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FF32E82-62A9-5F47-19D7-C5205BCD9C75}"/>
              </a:ext>
            </a:extLst>
          </p:cNvPr>
          <p:cNvGrpSpPr/>
          <p:nvPr/>
        </p:nvGrpSpPr>
        <p:grpSpPr>
          <a:xfrm>
            <a:off x="8220739" y="744872"/>
            <a:ext cx="1211323" cy="710594"/>
            <a:chOff x="8313916" y="744526"/>
            <a:chExt cx="1211323" cy="710594"/>
          </a:xfrm>
        </p:grpSpPr>
        <p:sp>
          <p:nvSpPr>
            <p:cNvPr id="108" name="Down Arrow 107">
              <a:extLst>
                <a:ext uri="{FF2B5EF4-FFF2-40B4-BE49-F238E27FC236}">
                  <a16:creationId xmlns:a16="http://schemas.microsoft.com/office/drawing/2014/main" id="{77F163C3-C439-C630-9592-60145CEE9203}"/>
                </a:ext>
              </a:extLst>
            </p:cNvPr>
            <p:cNvSpPr/>
            <p:nvPr/>
          </p:nvSpPr>
          <p:spPr>
            <a:xfrm rot="16200000" flipH="1" flipV="1">
              <a:off x="8753791" y="619428"/>
              <a:ext cx="171834" cy="926804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AE1DC71-F433-BCD1-6676-2921E00EEAF1}"/>
                </a:ext>
              </a:extLst>
            </p:cNvPr>
            <p:cNvSpPr txBox="1"/>
            <p:nvPr/>
          </p:nvSpPr>
          <p:spPr>
            <a:xfrm>
              <a:off x="8435140" y="744526"/>
              <a:ext cx="92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tissue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C2CACAD-5B22-D03B-7F51-D5FD320C0D48}"/>
                </a:ext>
              </a:extLst>
            </p:cNvPr>
            <p:cNvSpPr txBox="1"/>
            <p:nvPr/>
          </p:nvSpPr>
          <p:spPr>
            <a:xfrm>
              <a:off x="8313916" y="1147343"/>
              <a:ext cx="12113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generation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460F6E1-049E-0EA7-8807-A069AD3AD42F}"/>
              </a:ext>
            </a:extLst>
          </p:cNvPr>
          <p:cNvSpPr txBox="1"/>
          <p:nvPr/>
        </p:nvSpPr>
        <p:spPr>
          <a:xfrm>
            <a:off x="648932" y="1860991"/>
            <a:ext cx="1725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microfluidics/FEA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6FCC2-D281-9119-3E16-636E31EA3348}"/>
              </a:ext>
            </a:extLst>
          </p:cNvPr>
          <p:cNvSpPr/>
          <p:nvPr/>
        </p:nvSpPr>
        <p:spPr>
          <a:xfrm>
            <a:off x="430621" y="1723974"/>
            <a:ext cx="2354167" cy="4135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09D2910-F1C0-BB92-C566-989B0EBEBF62}"/>
              </a:ext>
            </a:extLst>
          </p:cNvPr>
          <p:cNvGrpSpPr/>
          <p:nvPr/>
        </p:nvGrpSpPr>
        <p:grpSpPr>
          <a:xfrm>
            <a:off x="1325187" y="2374660"/>
            <a:ext cx="887968" cy="325234"/>
            <a:chOff x="10204215" y="2434763"/>
            <a:chExt cx="887968" cy="325234"/>
          </a:xfrm>
        </p:grpSpPr>
        <p:sp>
          <p:nvSpPr>
            <p:cNvPr id="121" name="Down Arrow 120">
              <a:extLst>
                <a:ext uri="{FF2B5EF4-FFF2-40B4-BE49-F238E27FC236}">
                  <a16:creationId xmlns:a16="http://schemas.microsoft.com/office/drawing/2014/main" id="{13906E1C-191D-70F6-D29D-983DE1A3B8F6}"/>
                </a:ext>
              </a:extLst>
            </p:cNvPr>
            <p:cNvSpPr/>
            <p:nvPr/>
          </p:nvSpPr>
          <p:spPr>
            <a:xfrm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EC7CE3-AB48-FD68-5AF0-409F15E61AF8}"/>
                </a:ext>
              </a:extLst>
            </p:cNvPr>
            <p:cNvSpPr txBox="1"/>
            <p:nvPr/>
          </p:nvSpPr>
          <p:spPr>
            <a:xfrm>
              <a:off x="10297348" y="2434763"/>
              <a:ext cx="794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EC3B53BB-CC0E-4C70-9062-128FD4FA2A69}"/>
              </a:ext>
            </a:extLst>
          </p:cNvPr>
          <p:cNvSpPr txBox="1"/>
          <p:nvPr/>
        </p:nvSpPr>
        <p:spPr>
          <a:xfrm>
            <a:off x="441124" y="2865987"/>
            <a:ext cx="2354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Alzheimer’s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brain-on-a-chip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(neurovascular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lymphatic)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41331AA-2B39-5989-3A64-90684ED933D6}"/>
              </a:ext>
            </a:extLst>
          </p:cNvPr>
          <p:cNvGrpSpPr/>
          <p:nvPr/>
        </p:nvGrpSpPr>
        <p:grpSpPr>
          <a:xfrm>
            <a:off x="1285490" y="3558005"/>
            <a:ext cx="1051135" cy="334265"/>
            <a:chOff x="10204215" y="2425732"/>
            <a:chExt cx="1051135" cy="334265"/>
          </a:xfrm>
        </p:grpSpPr>
        <p:sp>
          <p:nvSpPr>
            <p:cNvPr id="125" name="Down Arrow 124">
              <a:extLst>
                <a:ext uri="{FF2B5EF4-FFF2-40B4-BE49-F238E27FC236}">
                  <a16:creationId xmlns:a16="http://schemas.microsoft.com/office/drawing/2014/main" id="{278979D1-24CA-57FA-4945-3FDCC15A5F96}"/>
                </a:ext>
              </a:extLst>
            </p:cNvPr>
            <p:cNvSpPr/>
            <p:nvPr/>
          </p:nvSpPr>
          <p:spPr>
            <a:xfrm>
              <a:off x="10204215" y="2452218"/>
              <a:ext cx="171834" cy="307779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7E38C48-648D-9AA9-27A7-0DB522857EB1}"/>
                </a:ext>
              </a:extLst>
            </p:cNvPr>
            <p:cNvSpPr txBox="1"/>
            <p:nvPr/>
          </p:nvSpPr>
          <p:spPr>
            <a:xfrm>
              <a:off x="10359315" y="2425732"/>
              <a:ext cx="8960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elucidate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7977F2-52DA-C5DB-612D-C1BAEF7246D5}"/>
              </a:ext>
            </a:extLst>
          </p:cNvPr>
          <p:cNvGrpSpPr>
            <a:grpSpLocks noChangeAspect="1"/>
          </p:cNvGrpSpPr>
          <p:nvPr/>
        </p:nvGrpSpPr>
        <p:grpSpPr>
          <a:xfrm>
            <a:off x="1815233" y="4642793"/>
            <a:ext cx="964949" cy="818936"/>
            <a:chOff x="35740096" y="19621599"/>
            <a:chExt cx="3433182" cy="2913682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1313446-F79A-E38A-81C1-6F126B48BD85}"/>
                </a:ext>
              </a:extLst>
            </p:cNvPr>
            <p:cNvGrpSpPr/>
            <p:nvPr/>
          </p:nvGrpSpPr>
          <p:grpSpPr>
            <a:xfrm>
              <a:off x="36644021" y="20639912"/>
              <a:ext cx="1549400" cy="1895369"/>
              <a:chOff x="38721733" y="20193874"/>
              <a:chExt cx="1549400" cy="1895369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6E91E3D-DE3C-DF41-69DC-84AF17705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1733" y="20400142"/>
                <a:ext cx="1549400" cy="1689101"/>
              </a:xfrm>
              <a:prstGeom prst="rect">
                <a:avLst/>
              </a:prstGeom>
            </p:spPr>
          </p:pic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29904E4-7D13-D37E-301D-A2EB9AF4B0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060316" y="20193874"/>
                <a:ext cx="205329" cy="1439974"/>
              </a:xfrm>
              <a:custGeom>
                <a:avLst/>
                <a:gdLst>
                  <a:gd name="connsiteX0" fmla="*/ 0 w 601883"/>
                  <a:gd name="connsiteY0" fmla="*/ 0 h 1504709"/>
                  <a:gd name="connsiteX1" fmla="*/ 578734 w 601883"/>
                  <a:gd name="connsiteY1" fmla="*/ 0 h 1504709"/>
                  <a:gd name="connsiteX2" fmla="*/ 416688 w 601883"/>
                  <a:gd name="connsiteY2" fmla="*/ 671332 h 1504709"/>
                  <a:gd name="connsiteX3" fmla="*/ 601883 w 601883"/>
                  <a:gd name="connsiteY3" fmla="*/ 1504709 h 1504709"/>
                  <a:gd name="connsiteX4" fmla="*/ 92597 w 601883"/>
                  <a:gd name="connsiteY4" fmla="*/ 1504709 h 1504709"/>
                  <a:gd name="connsiteX5" fmla="*/ 312516 w 601883"/>
                  <a:gd name="connsiteY5" fmla="*/ 659757 h 1504709"/>
                  <a:gd name="connsiteX6" fmla="*/ 0 w 601883"/>
                  <a:gd name="connsiteY6" fmla="*/ 0 h 1504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1883" h="1504709">
                    <a:moveTo>
                      <a:pt x="0" y="0"/>
                    </a:moveTo>
                    <a:lnTo>
                      <a:pt x="578734" y="0"/>
                    </a:lnTo>
                    <a:lnTo>
                      <a:pt x="416688" y="671332"/>
                    </a:lnTo>
                    <a:lnTo>
                      <a:pt x="601883" y="1504709"/>
                    </a:lnTo>
                    <a:lnTo>
                      <a:pt x="92597" y="1504709"/>
                    </a:lnTo>
                    <a:lnTo>
                      <a:pt x="312516" y="6597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DE3A258-F32F-367C-E823-C040FF9CAE9C}"/>
                  </a:ext>
                </a:extLst>
              </p:cNvPr>
              <p:cNvSpPr/>
              <p:nvPr/>
            </p:nvSpPr>
            <p:spPr bwMode="auto">
              <a:xfrm>
                <a:off x="39063606" y="21005640"/>
                <a:ext cx="102666" cy="93293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26635B8-E371-97B3-7301-F8A54F0FB2C8}"/>
                </a:ext>
              </a:extLst>
            </p:cNvPr>
            <p:cNvSpPr txBox="1"/>
            <p:nvPr/>
          </p:nvSpPr>
          <p:spPr>
            <a:xfrm>
              <a:off x="35740096" y="19621599"/>
              <a:ext cx="3433182" cy="876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optical tweezers</a:t>
              </a: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3430B6D-4595-38E0-E578-46DB4F9E2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723" y="5003747"/>
            <a:ext cx="810192" cy="44527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ABE00D4-AF3C-E9E6-B5B9-27EFA061F6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11" r="21512" b="13432"/>
          <a:stretch/>
        </p:blipFill>
        <p:spPr>
          <a:xfrm>
            <a:off x="578416" y="4977430"/>
            <a:ext cx="444071" cy="43174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254FAF9B-442D-D5CB-027E-1E34701835F3}"/>
              </a:ext>
            </a:extLst>
          </p:cNvPr>
          <p:cNvSpPr txBox="1"/>
          <p:nvPr/>
        </p:nvSpPr>
        <p:spPr>
          <a:xfrm>
            <a:off x="542675" y="4706478"/>
            <a:ext cx="1115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latin typeface="Arial Narrow" panose="020B0604020202020204" pitchFamily="34" charset="0"/>
                <a:cs typeface="Arial Narrow" panose="020B0604020202020204" pitchFamily="34" charset="0"/>
              </a:rPr>
              <a:t>assays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78A086-D035-B3E9-B3E6-CEE075852747}"/>
              </a:ext>
            </a:extLst>
          </p:cNvPr>
          <p:cNvSpPr/>
          <p:nvPr/>
        </p:nvSpPr>
        <p:spPr>
          <a:xfrm>
            <a:off x="9584170" y="1723974"/>
            <a:ext cx="1863048" cy="4135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786670-6A55-6DEB-E91E-0925EEFAB1DC}"/>
              </a:ext>
            </a:extLst>
          </p:cNvPr>
          <p:cNvGrpSpPr/>
          <p:nvPr/>
        </p:nvGrpSpPr>
        <p:grpSpPr>
          <a:xfrm>
            <a:off x="7400284" y="3043220"/>
            <a:ext cx="1689410" cy="1318389"/>
            <a:chOff x="14934318" y="18541806"/>
            <a:chExt cx="1689410" cy="13183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6846F7-CFAD-C8D2-DCFF-DDB07B52EF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986206" y="19123722"/>
              <a:ext cx="1505956" cy="736473"/>
              <a:chOff x="2467814" y="5190814"/>
              <a:chExt cx="1861555" cy="9103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446247-9DB4-66C2-9B25-0BCFDCCDF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7814" y="5195331"/>
                <a:ext cx="897144" cy="89995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C522B72-0F52-D152-A694-EB42572BB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1837" y="5190814"/>
                <a:ext cx="907532" cy="91037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C387B-4783-A2D8-276D-E5F6C5870CC0}"/>
                </a:ext>
              </a:extLst>
            </p:cNvPr>
            <p:cNvSpPr txBox="1"/>
            <p:nvPr/>
          </p:nvSpPr>
          <p:spPr>
            <a:xfrm>
              <a:off x="14934318" y="18541806"/>
              <a:ext cx="168941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molecules/drug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screening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the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brain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0E5F6B-6FDE-3A10-5606-787F01789CB8}"/>
              </a:ext>
            </a:extLst>
          </p:cNvPr>
          <p:cNvGrpSpPr/>
          <p:nvPr/>
        </p:nvGrpSpPr>
        <p:grpSpPr>
          <a:xfrm>
            <a:off x="5414022" y="4468667"/>
            <a:ext cx="2026196" cy="1153611"/>
            <a:chOff x="18001467" y="25754724"/>
            <a:chExt cx="2026196" cy="1153611"/>
          </a:xfrm>
        </p:grpSpPr>
        <p:pic>
          <p:nvPicPr>
            <p:cNvPr id="13" name="Picture 2" descr="Optogenetics | Dana Foundation">
              <a:extLst>
                <a:ext uri="{FF2B5EF4-FFF2-40B4-BE49-F238E27FC236}">
                  <a16:creationId xmlns:a16="http://schemas.microsoft.com/office/drawing/2014/main" id="{09FE449D-2854-37F4-90EE-F6C523DBA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8070" y="26258903"/>
              <a:ext cx="1152291" cy="649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7FB43FD2-61AF-9C28-9FD5-EBD96710744A}"/>
                </a:ext>
              </a:extLst>
            </p:cNvPr>
            <p:cNvSpPr txBox="1"/>
            <p:nvPr/>
          </p:nvSpPr>
          <p:spPr>
            <a:xfrm>
              <a:off x="18001467" y="25754724"/>
              <a:ext cx="2026196" cy="52322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optogenetics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endPara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for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treatment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B6245D-EE21-DEA0-2C16-968DB5C7CAD5}"/>
              </a:ext>
            </a:extLst>
          </p:cNvPr>
          <p:cNvGrpSpPr/>
          <p:nvPr/>
        </p:nvGrpSpPr>
        <p:grpSpPr>
          <a:xfrm>
            <a:off x="3372962" y="4369027"/>
            <a:ext cx="2129642" cy="1018723"/>
            <a:chOff x="13081573" y="23070867"/>
            <a:chExt cx="2129642" cy="1018723"/>
          </a:xfrm>
        </p:grpSpPr>
        <p:pic>
          <p:nvPicPr>
            <p:cNvPr id="24" name="Picture 16" descr="The tiny brain of a fly! – Ray Cannon's nature notes">
              <a:extLst>
                <a:ext uri="{FF2B5EF4-FFF2-40B4-BE49-F238E27FC236}">
                  <a16:creationId xmlns:a16="http://schemas.microsoft.com/office/drawing/2014/main" id="{1F5799D2-F19B-3783-67BF-8D501C43C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706" y="23070867"/>
              <a:ext cx="1120509" cy="10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D5575E-0EDB-340F-A970-84D525345934}"/>
                </a:ext>
              </a:extLst>
            </p:cNvPr>
            <p:cNvSpPr txBox="1"/>
            <p:nvPr/>
          </p:nvSpPr>
          <p:spPr>
            <a:xfrm>
              <a:off x="13081573" y="23319368"/>
              <a:ext cx="13097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i="1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in-vivo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twin-systems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C4DF51-84D1-8CEF-DEA3-E61FC8FA4C7B}"/>
              </a:ext>
            </a:extLst>
          </p:cNvPr>
          <p:cNvSpPr txBox="1"/>
          <p:nvPr/>
        </p:nvSpPr>
        <p:spPr>
          <a:xfrm>
            <a:off x="3208745" y="5366977"/>
            <a:ext cx="2375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high-throughput</a:t>
            </a:r>
            <a:r>
              <a:rPr lang="zh-CN" alt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+ AI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FCD2273-4EBB-0B8E-9CD3-1C68E3F83199}"/>
              </a:ext>
            </a:extLst>
          </p:cNvPr>
          <p:cNvSpPr/>
          <p:nvPr/>
        </p:nvSpPr>
        <p:spPr>
          <a:xfrm>
            <a:off x="5631054" y="3037873"/>
            <a:ext cx="3565437" cy="2821804"/>
          </a:xfrm>
          <a:prstGeom prst="rect">
            <a:avLst/>
          </a:prstGeom>
          <a:noFill/>
          <a:ln>
            <a:solidFill>
              <a:srgbClr val="042433">
                <a:alpha val="40000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178D35-65FA-2B9E-E6B1-548DEE3AC5CE}"/>
              </a:ext>
            </a:extLst>
          </p:cNvPr>
          <p:cNvSpPr/>
          <p:nvPr/>
        </p:nvSpPr>
        <p:spPr>
          <a:xfrm>
            <a:off x="3245384" y="2984767"/>
            <a:ext cx="4033053" cy="2874909"/>
          </a:xfrm>
          <a:prstGeom prst="rect">
            <a:avLst/>
          </a:prstGeom>
          <a:noFill/>
          <a:ln>
            <a:solidFill>
              <a:srgbClr val="000000">
                <a:alpha val="40000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5A655A-BECC-F67E-197A-075E45E36D56}"/>
              </a:ext>
            </a:extLst>
          </p:cNvPr>
          <p:cNvSpPr txBox="1"/>
          <p:nvPr/>
        </p:nvSpPr>
        <p:spPr>
          <a:xfrm>
            <a:off x="7141728" y="4552770"/>
            <a:ext cx="2190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mechanomedicine </a:t>
            </a:r>
          </a:p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&amp; therapeutics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86108A-C00F-91A0-9415-87C92727BD87}"/>
              </a:ext>
            </a:extLst>
          </p:cNvPr>
          <p:cNvGrpSpPr/>
          <p:nvPr/>
        </p:nvGrpSpPr>
        <p:grpSpPr>
          <a:xfrm>
            <a:off x="5643735" y="3088319"/>
            <a:ext cx="1689410" cy="1194699"/>
            <a:chOff x="5590629" y="3692122"/>
            <a:chExt cx="1689410" cy="1194699"/>
          </a:xfrm>
        </p:grpSpPr>
        <p:pic>
          <p:nvPicPr>
            <p:cNvPr id="40" name="Picture 2" descr="Did You Know 2/3 Of Americans With Alzheimer's Disease Are Women? -  Hometown Family Wellness Center">
              <a:extLst>
                <a:ext uri="{FF2B5EF4-FFF2-40B4-BE49-F238E27FC236}">
                  <a16:creationId xmlns:a16="http://schemas.microsoft.com/office/drawing/2014/main" id="{9EF12471-B04A-1555-52A0-54CDCC0740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4" b="37174"/>
            <a:stretch/>
          </p:blipFill>
          <p:spPr bwMode="auto">
            <a:xfrm>
              <a:off x="5684250" y="4072381"/>
              <a:ext cx="1418109" cy="81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5CB24B-3BAA-B247-D599-4E92E18F2BA4}"/>
                </a:ext>
              </a:extLst>
            </p:cNvPr>
            <p:cNvSpPr txBox="1"/>
            <p:nvPr/>
          </p:nvSpPr>
          <p:spPr>
            <a:xfrm>
              <a:off x="5590629" y="3692122"/>
              <a:ext cx="1689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women’s</a:t>
              </a:r>
              <a:r>
                <a:rPr lang="zh-CN" alt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 </a:t>
              </a:r>
              <a:r>
                <a:rPr lang="en-US" altLang="zh-CN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health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3E6321-AE44-4A1E-508D-E62DE7537860}"/>
                </a:ext>
              </a:extLst>
            </p:cNvPr>
            <p:cNvSpPr/>
            <p:nvPr/>
          </p:nvSpPr>
          <p:spPr>
            <a:xfrm>
              <a:off x="5676145" y="4040512"/>
              <a:ext cx="271765" cy="1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85A7AF4-E37C-04AC-AD6E-7F5FD8E14060}"/>
                </a:ext>
              </a:extLst>
            </p:cNvPr>
            <p:cNvSpPr/>
            <p:nvPr/>
          </p:nvSpPr>
          <p:spPr>
            <a:xfrm>
              <a:off x="6809034" y="4036767"/>
              <a:ext cx="271765" cy="172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775207-2F59-0504-D920-05FD87654305}"/>
              </a:ext>
            </a:extLst>
          </p:cNvPr>
          <p:cNvGrpSpPr/>
          <p:nvPr/>
        </p:nvGrpSpPr>
        <p:grpSpPr>
          <a:xfrm>
            <a:off x="3320680" y="3483917"/>
            <a:ext cx="2182755" cy="932574"/>
            <a:chOff x="3250593" y="3970828"/>
            <a:chExt cx="2182755" cy="932574"/>
          </a:xfrm>
        </p:grpSpPr>
        <p:pic>
          <p:nvPicPr>
            <p:cNvPr id="16" name="Picture 2" descr="MRI Brain Scans Show Similarities Between TBI and Alzheimer's">
              <a:extLst>
                <a:ext uri="{FF2B5EF4-FFF2-40B4-BE49-F238E27FC236}">
                  <a16:creationId xmlns:a16="http://schemas.microsoft.com/office/drawing/2014/main" id="{68D9C8B2-EDDC-B57D-8289-244CBC1CD5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83" b="10312"/>
            <a:stretch/>
          </p:blipFill>
          <p:spPr bwMode="auto">
            <a:xfrm>
              <a:off x="3337383" y="4201544"/>
              <a:ext cx="635404" cy="69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0B8735-3053-E652-B2DA-C677B1E93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7724" y="4209457"/>
              <a:ext cx="680539" cy="69394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60ADCF-CAB2-15F1-3777-0673546B277E}"/>
                </a:ext>
              </a:extLst>
            </p:cNvPr>
            <p:cNvSpPr txBox="1"/>
            <p:nvPr/>
          </p:nvSpPr>
          <p:spPr>
            <a:xfrm>
              <a:off x="3250593" y="3974815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tissue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A59ABF4-1317-75CF-E5BC-3A5A62823640}"/>
                </a:ext>
              </a:extLst>
            </p:cNvPr>
            <p:cNvSpPr txBox="1"/>
            <p:nvPr/>
          </p:nvSpPr>
          <p:spPr>
            <a:xfrm>
              <a:off x="3957239" y="3970828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cell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C429F0-6834-DD1D-5FE6-2A26CFBADEAE}"/>
                </a:ext>
              </a:extLst>
            </p:cNvPr>
            <p:cNvSpPr txBox="1"/>
            <p:nvPr/>
          </p:nvSpPr>
          <p:spPr>
            <a:xfrm>
              <a:off x="4681275" y="3975031"/>
              <a:ext cx="7520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sub-cell</a:t>
              </a:r>
              <a:endParaRPr lang="en-US" sz="12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AAF47B9-83F5-EFFA-44F1-9FAA1FF10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8745" t="570" r="1633" b="50001"/>
            <a:stretch/>
          </p:blipFill>
          <p:spPr>
            <a:xfrm>
              <a:off x="4715055" y="4210980"/>
              <a:ext cx="688805" cy="68880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BCFA187-A68A-D37A-EC30-C252AE4C07A5}"/>
              </a:ext>
            </a:extLst>
          </p:cNvPr>
          <p:cNvSpPr txBox="1"/>
          <p:nvPr/>
        </p:nvSpPr>
        <p:spPr>
          <a:xfrm>
            <a:off x="3291957" y="3030100"/>
            <a:ext cx="22718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multi-physics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platform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to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measure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mechanics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change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in</a:t>
            </a:r>
            <a:r>
              <a:rPr lang="zh-CN" altLang="en-US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zh-CN" sz="1300" dirty="0">
                <a:latin typeface="Arial Narrow" panose="020B0604020202020204" pitchFamily="34" charset="0"/>
                <a:cs typeface="Arial Narrow" panose="020B0604020202020204" pitchFamily="34" charset="0"/>
              </a:rPr>
              <a:t>AD</a:t>
            </a:r>
            <a:endParaRPr lang="en-US" sz="13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041D488-41B4-4348-1A37-6F8AC161A2E5}"/>
              </a:ext>
            </a:extLst>
          </p:cNvPr>
          <p:cNvGrpSpPr/>
          <p:nvPr/>
        </p:nvGrpSpPr>
        <p:grpSpPr>
          <a:xfrm>
            <a:off x="3841271" y="1197971"/>
            <a:ext cx="4741896" cy="1261766"/>
            <a:chOff x="3841271" y="1032866"/>
            <a:chExt cx="4741896" cy="1261766"/>
          </a:xfrm>
        </p:grpSpPr>
        <p:pic>
          <p:nvPicPr>
            <p:cNvPr id="95" name="Picture 94" descr="A close up of a brain&#10;&#10;Description automatically generated">
              <a:extLst>
                <a:ext uri="{FF2B5EF4-FFF2-40B4-BE49-F238E27FC236}">
                  <a16:creationId xmlns:a16="http://schemas.microsoft.com/office/drawing/2014/main" id="{2B17BC3E-88DB-9FBF-49AC-9B9F3D62D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788" b="99809" l="5250" r="96031">
                          <a14:foregroundMark x1="7810" y1="63002" x2="7810" y2="63002"/>
                          <a14:foregroundMark x1="54866" y1="7170" x2="54866" y2="7170"/>
                          <a14:foregroundMark x1="45006" y1="7457" x2="45006" y2="7457"/>
                          <a14:foregroundMark x1="93662" y1="76386" x2="93662" y2="76386"/>
                          <a14:foregroundMark x1="83355" y1="93977" x2="83355" y2="93977"/>
                          <a14:foregroundMark x1="66837" y1="95315" x2="66837" y2="95315"/>
                          <a14:foregroundMark x1="45903" y1="97132" x2="45903" y2="97132"/>
                          <a14:foregroundMark x1="51344" y1="98853" x2="51344" y2="98853"/>
                          <a14:foregroundMark x1="96031" y1="79159" x2="96031" y2="79159"/>
                          <a14:foregroundMark x1="83803" y1="99904" x2="83803" y2="99904"/>
                          <a14:foregroundMark x1="5250" y1="61950" x2="5250" y2="61950"/>
                          <a14:foregroundMark x1="63124" y1="7170" x2="63124" y2="7170"/>
                          <a14:foregroundMark x1="64277" y1="6788" x2="64277" y2="6788"/>
                          <a14:foregroundMark x1="56274" y1="6788" x2="56274" y2="6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84860" y="1380090"/>
              <a:ext cx="1211324" cy="811168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741D8B-8139-AEAD-493D-18753923F142}"/>
                </a:ext>
              </a:extLst>
            </p:cNvPr>
            <p:cNvSpPr txBox="1"/>
            <p:nvPr/>
          </p:nvSpPr>
          <p:spPr>
            <a:xfrm>
              <a:off x="4908930" y="1032866"/>
              <a:ext cx="2566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mechanical</a:t>
              </a:r>
              <a:r>
                <a:rPr lang="zh-CN" alt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engineering</a:t>
              </a:r>
              <a:endParaRPr 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15D21C-6FC3-4637-58AD-D08D5617C74B}"/>
                </a:ext>
              </a:extLst>
            </p:cNvPr>
            <p:cNvSpPr txBox="1"/>
            <p:nvPr/>
          </p:nvSpPr>
          <p:spPr>
            <a:xfrm>
              <a:off x="4153609" y="1326864"/>
              <a:ext cx="133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biophysics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048FD8-0AAB-A3BE-780D-E668BD3BD3E9}"/>
                </a:ext>
              </a:extLst>
            </p:cNvPr>
            <p:cNvSpPr txBox="1"/>
            <p:nvPr/>
          </p:nvSpPr>
          <p:spPr>
            <a:xfrm>
              <a:off x="7091875" y="1352184"/>
              <a:ext cx="1491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bioengineering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4D2933-C48A-0866-B6AD-E30FCC6A45A8}"/>
                </a:ext>
              </a:extLst>
            </p:cNvPr>
            <p:cNvSpPr txBox="1"/>
            <p:nvPr/>
          </p:nvSpPr>
          <p:spPr>
            <a:xfrm>
              <a:off x="3841271" y="1618994"/>
              <a:ext cx="133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neuroscience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48A226-9E20-D7D5-5E43-B96E55D7C88F}"/>
                </a:ext>
              </a:extLst>
            </p:cNvPr>
            <p:cNvSpPr txBox="1"/>
            <p:nvPr/>
          </p:nvSpPr>
          <p:spPr>
            <a:xfrm>
              <a:off x="7085723" y="1642949"/>
              <a:ext cx="133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computation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101CE-E5FA-7CBB-D899-FFC1DEA27F24}"/>
                </a:ext>
              </a:extLst>
            </p:cNvPr>
            <p:cNvSpPr txBox="1"/>
            <p:nvPr/>
          </p:nvSpPr>
          <p:spPr>
            <a:xfrm>
              <a:off x="4182284" y="1956078"/>
              <a:ext cx="133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biology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EB45EB-E716-AA08-047E-CB11476B7FD2}"/>
                </a:ext>
              </a:extLst>
            </p:cNvPr>
            <p:cNvSpPr txBox="1"/>
            <p:nvPr/>
          </p:nvSpPr>
          <p:spPr>
            <a:xfrm>
              <a:off x="6629328" y="1955081"/>
              <a:ext cx="133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AI</a:t>
              </a:r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Curved Right Arrow 80">
              <a:extLst>
                <a:ext uri="{FF2B5EF4-FFF2-40B4-BE49-F238E27FC236}">
                  <a16:creationId xmlns:a16="http://schemas.microsoft.com/office/drawing/2014/main" id="{E3619C5C-DE50-E14A-E9BA-F931A0274100}"/>
                </a:ext>
              </a:extLst>
            </p:cNvPr>
            <p:cNvSpPr/>
            <p:nvPr/>
          </p:nvSpPr>
          <p:spPr>
            <a:xfrm>
              <a:off x="5252858" y="1417759"/>
              <a:ext cx="269972" cy="858086"/>
            </a:xfrm>
            <a:prstGeom prst="curv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Curved Right Arrow 81">
              <a:extLst>
                <a:ext uri="{FF2B5EF4-FFF2-40B4-BE49-F238E27FC236}">
                  <a16:creationId xmlns:a16="http://schemas.microsoft.com/office/drawing/2014/main" id="{A53D715B-211D-93AB-F237-5CD5A8EEC144}"/>
                </a:ext>
              </a:extLst>
            </p:cNvPr>
            <p:cNvSpPr/>
            <p:nvPr/>
          </p:nvSpPr>
          <p:spPr>
            <a:xfrm flipH="1">
              <a:off x="6853564" y="1429731"/>
              <a:ext cx="269972" cy="858086"/>
            </a:xfrm>
            <a:prstGeom prst="curved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79329BE-0DE6-3A42-0418-E1EAE265F9D5}"/>
              </a:ext>
            </a:extLst>
          </p:cNvPr>
          <p:cNvSpPr txBox="1"/>
          <p:nvPr/>
        </p:nvSpPr>
        <p:spPr>
          <a:xfrm>
            <a:off x="7133905" y="5305368"/>
            <a:ext cx="2190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entrepreneurship</a:t>
            </a:r>
            <a:r>
              <a:rPr lang="zh-CN" alt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60E885A-C435-3BA8-7723-3907F790CD30}"/>
              </a:ext>
            </a:extLst>
          </p:cNvPr>
          <p:cNvSpPr txBox="1"/>
          <p:nvPr/>
        </p:nvSpPr>
        <p:spPr>
          <a:xfrm>
            <a:off x="5430773" y="1718483"/>
            <a:ext cx="155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Interdisciplinary</a:t>
            </a:r>
            <a:r>
              <a:rPr lang="zh-CN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</a:t>
            </a:r>
            <a:r>
              <a:rPr lang="zh-CN" alt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Aims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07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FB8C-4525-EC3B-C682-37FBF58F3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702AF3-7CC8-D83D-8686-2D9EE1E27658}"/>
              </a:ext>
            </a:extLst>
          </p:cNvPr>
          <p:cNvSpPr txBox="1"/>
          <p:nvPr/>
        </p:nvSpPr>
        <p:spPr>
          <a:xfrm>
            <a:off x="169260" y="94702"/>
            <a:ext cx="274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E2DB5-92BE-6F27-D2FB-9D71583B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3" y="833008"/>
            <a:ext cx="5953947" cy="2523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DB80F4-0160-D494-85D5-8B3E3DB38129}"/>
              </a:ext>
            </a:extLst>
          </p:cNvPr>
          <p:cNvSpPr txBox="1"/>
          <p:nvPr/>
        </p:nvSpPr>
        <p:spPr>
          <a:xfrm>
            <a:off x="2842041" y="23914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5FF98C4-B1F2-80DA-5234-50EAA131225B}"/>
              </a:ext>
            </a:extLst>
          </p:cNvPr>
          <p:cNvCxnSpPr>
            <a:cxnSpLocks/>
          </p:cNvCxnSpPr>
          <p:nvPr/>
        </p:nvCxnSpPr>
        <p:spPr>
          <a:xfrm rot="16200000">
            <a:off x="5269612" y="495794"/>
            <a:ext cx="0" cy="457200"/>
          </a:xfrm>
          <a:prstGeom prst="lin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FDE28F-0628-6985-EEC1-368484A6B2A7}"/>
              </a:ext>
            </a:extLst>
          </p:cNvPr>
          <p:cNvGrpSpPr>
            <a:grpSpLocks noChangeAspect="1"/>
          </p:cNvGrpSpPr>
          <p:nvPr/>
        </p:nvGrpSpPr>
        <p:grpSpPr>
          <a:xfrm>
            <a:off x="6459532" y="821067"/>
            <a:ext cx="4182945" cy="2620298"/>
            <a:chOff x="373251" y="187868"/>
            <a:chExt cx="5950476" cy="372752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C6E5F4C-DEF8-DF76-BBF8-B2632C3B3745}"/>
                </a:ext>
              </a:extLst>
            </p:cNvPr>
            <p:cNvGrpSpPr/>
            <p:nvPr/>
          </p:nvGrpSpPr>
          <p:grpSpPr>
            <a:xfrm>
              <a:off x="373251" y="187868"/>
              <a:ext cx="5950476" cy="3727524"/>
              <a:chOff x="373251" y="187868"/>
              <a:chExt cx="5950476" cy="372752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60C91E-D51C-B9DE-46D9-F6CA0DDA5226}"/>
                  </a:ext>
                </a:extLst>
              </p:cNvPr>
              <p:cNvSpPr txBox="1"/>
              <p:nvPr/>
            </p:nvSpPr>
            <p:spPr>
              <a:xfrm>
                <a:off x="2323344" y="2710391"/>
                <a:ext cx="4000383" cy="43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blood</a:t>
                </a:r>
                <a:r>
                  <a: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vessel</a:t>
                </a:r>
                <a:r>
                  <a: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culture</a:t>
                </a:r>
                <a:r>
                  <a: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B4D8776-B2CD-FAA3-37F4-ACBF9441C17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2073" y="249398"/>
                <a:ext cx="3518803" cy="2381962"/>
                <a:chOff x="629483" y="96889"/>
                <a:chExt cx="5366979" cy="3633034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02902844-874A-A5BF-4DA2-690C79B5D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9192" y="96889"/>
                  <a:ext cx="4927270" cy="3633034"/>
                </a:xfrm>
                <a:prstGeom prst="rect">
                  <a:avLst/>
                </a:prstGeom>
              </p:spPr>
            </p:pic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FEC269B-B662-107B-A093-B564E4F1FD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121807">
                  <a:off x="3392653" y="1368082"/>
                  <a:ext cx="747049" cy="8153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F525B6C0-044F-9E63-E809-6F3186D76C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9483" y="2047462"/>
                  <a:ext cx="2652189" cy="1407209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1FCE234-22E0-55E5-868C-D79C1A0123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1464" y="2281700"/>
                  <a:ext cx="1069002" cy="1166653"/>
                </a:xfrm>
                <a:prstGeom prst="line">
                  <a:avLst/>
                </a:prstGeom>
                <a:ln w="127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F6BBC2E-202C-3CA7-57DA-D9EFEEFA9A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107999" y="3531474"/>
                <a:ext cx="2286428" cy="383918"/>
                <a:chOff x="1572113" y="2973719"/>
                <a:chExt cx="1420862" cy="238579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A43CBC4-724B-92FB-C0AC-D9C21CEA0B7E}"/>
                    </a:ext>
                  </a:extLst>
                </p:cNvPr>
                <p:cNvSpPr/>
                <p:nvPr/>
              </p:nvSpPr>
              <p:spPr>
                <a:xfrm>
                  <a:off x="2779138" y="2973719"/>
                  <a:ext cx="213837" cy="2385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6909085-D1E2-9291-4AAE-ABF6DBE2E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2113" y="3060176"/>
                  <a:ext cx="187519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C0F96729-FD31-86F3-71BA-E94F2668A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32592" t="18115" r="33929" b="44092"/>
              <a:stretch/>
            </p:blipFill>
            <p:spPr>
              <a:xfrm>
                <a:off x="519475" y="2461145"/>
                <a:ext cx="1463074" cy="1209455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9BF841B-C9F5-0561-2272-884419E96E96}"/>
                  </a:ext>
                </a:extLst>
              </p:cNvPr>
              <p:cNvCxnSpPr/>
              <p:nvPr/>
            </p:nvCxnSpPr>
            <p:spPr>
              <a:xfrm>
                <a:off x="1277642" y="2692890"/>
                <a:ext cx="951454" cy="0"/>
              </a:xfrm>
              <a:prstGeom prst="straightConnector1">
                <a:avLst/>
              </a:prstGeom>
              <a:ln w="12700">
                <a:headEnd type="oval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73C0402-CE98-ACBD-C356-ED120DF5B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4568" y="2913189"/>
                <a:ext cx="743643" cy="0"/>
              </a:xfrm>
              <a:prstGeom prst="straightConnector1">
                <a:avLst/>
              </a:prstGeom>
              <a:ln w="12700">
                <a:headEnd type="oval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93FB85B-F8D9-FAFC-19E4-F729BC5A56E1}"/>
                  </a:ext>
                </a:extLst>
              </p:cNvPr>
              <p:cNvCxnSpPr/>
              <p:nvPr/>
            </p:nvCxnSpPr>
            <p:spPr>
              <a:xfrm>
                <a:off x="1416757" y="3219562"/>
                <a:ext cx="951454" cy="0"/>
              </a:xfrm>
              <a:prstGeom prst="straightConnector1">
                <a:avLst/>
              </a:prstGeom>
              <a:ln w="12700">
                <a:headEnd type="oval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25DCE7C-382F-C88C-7E28-1F0206AA31EE}"/>
                  </a:ext>
                </a:extLst>
              </p:cNvPr>
              <p:cNvSpPr txBox="1"/>
              <p:nvPr/>
            </p:nvSpPr>
            <p:spPr>
              <a:xfrm>
                <a:off x="373251" y="187868"/>
                <a:ext cx="457200" cy="919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AA1194-2621-208F-949D-0B05DAE7812E}"/>
                </a:ext>
              </a:extLst>
            </p:cNvPr>
            <p:cNvSpPr txBox="1"/>
            <p:nvPr/>
          </p:nvSpPr>
          <p:spPr>
            <a:xfrm>
              <a:off x="2258875" y="2423449"/>
              <a:ext cx="3543172" cy="43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AD/WT</a:t>
              </a:r>
              <a:r>
                <a: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neuron</a:t>
              </a:r>
              <a:r>
                <a: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culture</a:t>
              </a:r>
              <a:r>
                <a: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channel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1AEEDF-7F65-0007-3492-497E05D4D5FA}"/>
                </a:ext>
              </a:extLst>
            </p:cNvPr>
            <p:cNvSpPr txBox="1"/>
            <p:nvPr/>
          </p:nvSpPr>
          <p:spPr>
            <a:xfrm>
              <a:off x="2319454" y="3032667"/>
              <a:ext cx="3333325" cy="437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lymphatics</a:t>
              </a:r>
              <a:r>
                <a: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culture</a:t>
              </a:r>
              <a:r>
                <a: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channel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6318FA-5D49-A182-51F3-F8080C911EA0}"/>
              </a:ext>
            </a:extLst>
          </p:cNvPr>
          <p:cNvGrpSpPr>
            <a:grpSpLocks noChangeAspect="1"/>
          </p:cNvGrpSpPr>
          <p:nvPr/>
        </p:nvGrpSpPr>
        <p:grpSpPr>
          <a:xfrm>
            <a:off x="3522326" y="3428428"/>
            <a:ext cx="2672476" cy="2788915"/>
            <a:chOff x="8376036" y="249398"/>
            <a:chExt cx="3319587" cy="346422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B064366-FA1D-CD86-05CC-E765AA76C6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88308" y="406304"/>
              <a:ext cx="3307315" cy="3307315"/>
              <a:chOff x="5955575" y="2787336"/>
              <a:chExt cx="3686017" cy="3686017"/>
            </a:xfrm>
            <a:solidFill>
              <a:schemeClr val="accent2"/>
            </a:solidFill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79C1A0B3-26CA-C7EA-430E-E3AD15DA03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4467" t="122" r="7581" b="-122"/>
              <a:stretch/>
            </p:blipFill>
            <p:spPr>
              <a:xfrm>
                <a:off x="5955575" y="2787336"/>
                <a:ext cx="3686017" cy="3686017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</p:pic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9A3F7-44C8-0CE3-FFF3-3090087AFBE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33026" y="5905468"/>
                <a:ext cx="0" cy="731520"/>
              </a:xfrm>
              <a:prstGeom prst="lin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53">
              <a:extLst>
                <a:ext uri="{FF2B5EF4-FFF2-40B4-BE49-F238E27FC236}">
                  <a16:creationId xmlns:a16="http://schemas.microsoft.com/office/drawing/2014/main" id="{784B592C-C97C-FCC3-8514-63AF87494615}"/>
                </a:ext>
              </a:extLst>
            </p:cNvPr>
            <p:cNvSpPr txBox="1"/>
            <p:nvPr/>
          </p:nvSpPr>
          <p:spPr>
            <a:xfrm>
              <a:off x="8376036" y="249398"/>
              <a:ext cx="445770" cy="802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47B2883-7CF3-3C22-3D95-038AAE65DADC}"/>
              </a:ext>
            </a:extLst>
          </p:cNvPr>
          <p:cNvGrpSpPr>
            <a:grpSpLocks noChangeAspect="1"/>
          </p:cNvGrpSpPr>
          <p:nvPr/>
        </p:nvGrpSpPr>
        <p:grpSpPr>
          <a:xfrm>
            <a:off x="317064" y="3439429"/>
            <a:ext cx="3209230" cy="2774167"/>
            <a:chOff x="4202309" y="249398"/>
            <a:chExt cx="4022974" cy="3477595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253BFB9-0BA8-5591-4DDF-1ABA0313C0FA}"/>
                </a:ext>
              </a:extLst>
            </p:cNvPr>
            <p:cNvGrpSpPr/>
            <p:nvPr/>
          </p:nvGrpSpPr>
          <p:grpSpPr>
            <a:xfrm>
              <a:off x="4202309" y="249398"/>
              <a:ext cx="4022974" cy="3477595"/>
              <a:chOff x="4365334" y="249398"/>
              <a:chExt cx="4022974" cy="3477595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F8957ED-C9B5-94E1-21B0-D79988293660}"/>
                  </a:ext>
                </a:extLst>
              </p:cNvPr>
              <p:cNvGrpSpPr/>
              <p:nvPr/>
            </p:nvGrpSpPr>
            <p:grpSpPr>
              <a:xfrm>
                <a:off x="4365334" y="249398"/>
                <a:ext cx="4022974" cy="3477595"/>
                <a:chOff x="4483516" y="249398"/>
                <a:chExt cx="4022974" cy="3477595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566B520-62D5-3D54-A3AE-B9B7F2F230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7614" t="28100" r="36595" b="7976"/>
                <a:stretch/>
              </p:blipFill>
              <p:spPr>
                <a:xfrm flipV="1">
                  <a:off x="5032134" y="414977"/>
                  <a:ext cx="3226405" cy="3298643"/>
                </a:xfrm>
                <a:prstGeom prst="rect">
                  <a:avLst/>
                </a:prstGeom>
              </p:spPr>
            </p:pic>
            <p:sp>
              <p:nvSpPr>
                <p:cNvPr id="91" name="TextBox 45">
                  <a:extLst>
                    <a:ext uri="{FF2B5EF4-FFF2-40B4-BE49-F238E27FC236}">
                      <a16:creationId xmlns:a16="http://schemas.microsoft.com/office/drawing/2014/main" id="{FCD38030-8228-9338-8F4A-1FCD2F687C2C}"/>
                    </a:ext>
                  </a:extLst>
                </p:cNvPr>
                <p:cNvSpPr txBox="1"/>
                <p:nvPr/>
              </p:nvSpPr>
              <p:spPr>
                <a:xfrm>
                  <a:off x="4483516" y="249398"/>
                  <a:ext cx="445770" cy="8102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36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c</a:t>
                  </a:r>
                  <a:endParaRPr lang="en-US" sz="36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2" name="TextBox 46">
                  <a:extLst>
                    <a:ext uri="{FF2B5EF4-FFF2-40B4-BE49-F238E27FC236}">
                      <a16:creationId xmlns:a16="http://schemas.microsoft.com/office/drawing/2014/main" id="{CD5CFD49-E166-89A9-2E54-0557BF228668}"/>
                    </a:ext>
                  </a:extLst>
                </p:cNvPr>
                <p:cNvSpPr txBox="1"/>
                <p:nvPr/>
              </p:nvSpPr>
              <p:spPr>
                <a:xfrm>
                  <a:off x="5735582" y="880404"/>
                  <a:ext cx="1682495" cy="733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WT/AD</a:t>
                  </a:r>
                </a:p>
                <a:p>
                  <a:pPr algn="ctr"/>
                  <a:r>
                    <a:rPr lang="en-US" altLang="zh-CN" sz="1600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neurons</a:t>
                  </a:r>
                  <a:endPara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TextBox 47">
                  <a:extLst>
                    <a:ext uri="{FF2B5EF4-FFF2-40B4-BE49-F238E27FC236}">
                      <a16:creationId xmlns:a16="http://schemas.microsoft.com/office/drawing/2014/main" id="{7AEE2213-B5D8-424B-C93E-D8832D741F84}"/>
                    </a:ext>
                  </a:extLst>
                </p:cNvPr>
                <p:cNvSpPr txBox="1"/>
                <p:nvPr/>
              </p:nvSpPr>
              <p:spPr>
                <a:xfrm>
                  <a:off x="4806232" y="3264012"/>
                  <a:ext cx="3627766" cy="462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meningeal</a:t>
                  </a:r>
                  <a:r>
                    <a:rPr lang="zh-CN" altLang="en-US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zh-CN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lymphatics</a:t>
                  </a:r>
                  <a:endParaRPr lang="en-U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4" name="TextBox 48">
                  <a:extLst>
                    <a:ext uri="{FF2B5EF4-FFF2-40B4-BE49-F238E27FC236}">
                      <a16:creationId xmlns:a16="http://schemas.microsoft.com/office/drawing/2014/main" id="{868ECC7E-2B8E-DC7E-73D3-98B195FAE63F}"/>
                    </a:ext>
                  </a:extLst>
                </p:cNvPr>
                <p:cNvSpPr txBox="1"/>
                <p:nvPr/>
              </p:nvSpPr>
              <p:spPr>
                <a:xfrm>
                  <a:off x="5757192" y="1854545"/>
                  <a:ext cx="1682495" cy="462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b="1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BBB</a:t>
                  </a:r>
                  <a:endParaRPr lang="en-US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B77E6631-3C0A-7F9C-DF68-3766038C2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37241" y="406304"/>
                  <a:ext cx="569249" cy="1204782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45C20E6-9CC5-EECE-3EA9-E8FD1D1CF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7240" y="2038981"/>
                  <a:ext cx="569250" cy="1683313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TextBox 43">
                <a:extLst>
                  <a:ext uri="{FF2B5EF4-FFF2-40B4-BE49-F238E27FC236}">
                    <a16:creationId xmlns:a16="http://schemas.microsoft.com/office/drawing/2014/main" id="{9A9C7A89-1D1E-3B0F-0F21-E0BC5AD0DF3F}"/>
                  </a:ext>
                </a:extLst>
              </p:cNvPr>
              <p:cNvSpPr txBox="1"/>
              <p:nvPr/>
            </p:nvSpPr>
            <p:spPr>
              <a:xfrm>
                <a:off x="4782648" y="413477"/>
                <a:ext cx="985720" cy="385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zh-CN" altLang="en-US" sz="1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mm</a:t>
                </a:r>
                <a:endPara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638EE24-4951-2E2C-6604-75A3307809E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65520" y="583728"/>
              <a:ext cx="0" cy="41148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0E6D9A-1DCF-8AD2-CD8A-8B8DA18A8FE0}"/>
              </a:ext>
            </a:extLst>
          </p:cNvPr>
          <p:cNvGrpSpPr>
            <a:grpSpLocks noChangeAspect="1"/>
          </p:cNvGrpSpPr>
          <p:nvPr/>
        </p:nvGrpSpPr>
        <p:grpSpPr>
          <a:xfrm>
            <a:off x="6317106" y="3554779"/>
            <a:ext cx="2662564" cy="2662564"/>
            <a:chOff x="4228565" y="1377688"/>
            <a:chExt cx="5296435" cy="52964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6D96A1-1BBB-3CB3-3C4B-4BBC827D1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813" t="20089" r="77" b="2681"/>
            <a:stretch/>
          </p:blipFill>
          <p:spPr>
            <a:xfrm>
              <a:off x="4228565" y="1377688"/>
              <a:ext cx="5296435" cy="529643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7FAFFA-AA08-C8D0-E4D6-E2C85E554F7F}"/>
                </a:ext>
              </a:extLst>
            </p:cNvPr>
            <p:cNvCxnSpPr>
              <a:cxnSpLocks/>
            </p:cNvCxnSpPr>
            <p:nvPr/>
          </p:nvCxnSpPr>
          <p:spPr>
            <a:xfrm>
              <a:off x="4494252" y="6420307"/>
              <a:ext cx="1078992" cy="0"/>
            </a:xfrm>
            <a:prstGeom prst="line">
              <a:avLst/>
            </a:prstGeom>
            <a:ln w="571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0CA96-8B8B-5968-9FBD-045961FDC8A2}"/>
              </a:ext>
            </a:extLst>
          </p:cNvPr>
          <p:cNvGrpSpPr>
            <a:grpSpLocks noChangeAspect="1"/>
          </p:cNvGrpSpPr>
          <p:nvPr/>
        </p:nvGrpSpPr>
        <p:grpSpPr>
          <a:xfrm>
            <a:off x="9044366" y="3519577"/>
            <a:ext cx="2812108" cy="2852592"/>
            <a:chOff x="11744826" y="3525927"/>
            <a:chExt cx="2662596" cy="27009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C12F68-4D65-93F7-22D9-D1ED5FCB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2448" t="10385"/>
            <a:stretch/>
          </p:blipFill>
          <p:spPr>
            <a:xfrm>
              <a:off x="11744826" y="3525927"/>
              <a:ext cx="2662596" cy="270092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D9DC8D-85E0-78F0-3AA2-ED098CC2FE48}"/>
                </a:ext>
              </a:extLst>
            </p:cNvPr>
            <p:cNvCxnSpPr>
              <a:cxnSpLocks/>
            </p:cNvCxnSpPr>
            <p:nvPr/>
          </p:nvCxnSpPr>
          <p:spPr>
            <a:xfrm>
              <a:off x="11854601" y="5946501"/>
              <a:ext cx="3373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53">
            <a:extLst>
              <a:ext uri="{FF2B5EF4-FFF2-40B4-BE49-F238E27FC236}">
                <a16:creationId xmlns:a16="http://schemas.microsoft.com/office/drawing/2014/main" id="{D99CC9AD-5B63-9D94-402F-5C9E931E1A7D}"/>
              </a:ext>
            </a:extLst>
          </p:cNvPr>
          <p:cNvSpPr txBox="1"/>
          <p:nvPr/>
        </p:nvSpPr>
        <p:spPr>
          <a:xfrm>
            <a:off x="6274049" y="3441542"/>
            <a:ext cx="3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53">
            <a:extLst>
              <a:ext uri="{FF2B5EF4-FFF2-40B4-BE49-F238E27FC236}">
                <a16:creationId xmlns:a16="http://schemas.microsoft.com/office/drawing/2014/main" id="{1AE8EA40-B4AD-3B9C-2664-4708999C19A2}"/>
              </a:ext>
            </a:extLst>
          </p:cNvPr>
          <p:cNvSpPr txBox="1"/>
          <p:nvPr/>
        </p:nvSpPr>
        <p:spPr>
          <a:xfrm>
            <a:off x="9038638" y="3473019"/>
            <a:ext cx="35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3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4E89A6BF-A298-DD2E-EF1D-F0A1F51FEF47}"/>
              </a:ext>
            </a:extLst>
          </p:cNvPr>
          <p:cNvSpPr txBox="1"/>
          <p:nvPr/>
        </p:nvSpPr>
        <p:spPr>
          <a:xfrm>
            <a:off x="3462060" y="5781970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C9FE26E2-C40D-3292-61AC-8746F500EB64}"/>
              </a:ext>
            </a:extLst>
          </p:cNvPr>
          <p:cNvSpPr txBox="1"/>
          <p:nvPr/>
        </p:nvSpPr>
        <p:spPr>
          <a:xfrm>
            <a:off x="6321517" y="5785798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43">
            <a:extLst>
              <a:ext uri="{FF2B5EF4-FFF2-40B4-BE49-F238E27FC236}">
                <a16:creationId xmlns:a16="http://schemas.microsoft.com/office/drawing/2014/main" id="{CD075BD7-7FF3-D1B2-ACF1-C68E19D398AC}"/>
              </a:ext>
            </a:extLst>
          </p:cNvPr>
          <p:cNvSpPr txBox="1"/>
          <p:nvPr/>
        </p:nvSpPr>
        <p:spPr>
          <a:xfrm>
            <a:off x="8985061" y="5782434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250</a:t>
            </a:r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43">
            <a:extLst>
              <a:ext uri="{FF2B5EF4-FFF2-40B4-BE49-F238E27FC236}">
                <a16:creationId xmlns:a16="http://schemas.microsoft.com/office/drawing/2014/main" id="{082FD493-6543-3459-9D4E-E813F7EF3E79}"/>
              </a:ext>
            </a:extLst>
          </p:cNvPr>
          <p:cNvSpPr txBox="1"/>
          <p:nvPr/>
        </p:nvSpPr>
        <p:spPr>
          <a:xfrm>
            <a:off x="7802762" y="3081414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mm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6AF6A-5BFE-9491-741F-4875B8F05D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4979" y="864320"/>
            <a:ext cx="2048908" cy="16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AFA73-33DF-9245-8A65-4C4C7912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4F5E5FD7-D5F5-23E3-027D-4911E96C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75" y="3667641"/>
            <a:ext cx="4858230" cy="253426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645F809-2930-3F4A-E538-27447C2D1FC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697" y="512853"/>
            <a:ext cx="7579569" cy="2534262"/>
            <a:chOff x="1432929" y="2287504"/>
            <a:chExt cx="9717840" cy="3249203"/>
          </a:xfrm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0B692F23-6BDB-BCA7-CCEB-CBD224A01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58" t="8190" r="7256" b="4189"/>
            <a:stretch/>
          </p:blipFill>
          <p:spPr>
            <a:xfrm>
              <a:off x="4364346" y="2287506"/>
              <a:ext cx="3249201" cy="3249201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5D44065-9ED5-F2C7-8946-0D12EA232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38" t="8292" r="12982" b="11387"/>
            <a:stretch/>
          </p:blipFill>
          <p:spPr>
            <a:xfrm>
              <a:off x="7901567" y="2287505"/>
              <a:ext cx="3249202" cy="3249202"/>
            </a:xfrm>
            <a:prstGeom prst="rect">
              <a:avLst/>
            </a:prstGeom>
            <a:ln w="12700">
              <a:solidFill>
                <a:srgbClr val="FFC000"/>
              </a:solidFill>
            </a:ln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FC1C069-B23D-8B16-4040-12862FFE7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2929" y="2793580"/>
              <a:ext cx="469127" cy="46134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1CA76D5-BAF3-7BF9-8F4E-EDD808A61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30802" y="3568764"/>
              <a:ext cx="711932" cy="749808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0339AC2-B675-BF92-16E4-4CD9795DF26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842734" y="2287504"/>
              <a:ext cx="1058833" cy="128126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8D060D6-0C2F-ABBC-15C2-952D60831043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6842734" y="4318572"/>
              <a:ext cx="1058833" cy="121813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7BE303B-2690-2C0D-FAE8-704D3601DD34}"/>
              </a:ext>
            </a:extLst>
          </p:cNvPr>
          <p:cNvSpPr txBox="1"/>
          <p:nvPr/>
        </p:nvSpPr>
        <p:spPr>
          <a:xfrm>
            <a:off x="6211901" y="426201"/>
            <a:ext cx="4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h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3B6E7C-BB54-CEAB-DCA4-D850EF202FD9}"/>
              </a:ext>
            </a:extLst>
          </p:cNvPr>
          <p:cNvSpPr txBox="1"/>
          <p:nvPr/>
        </p:nvSpPr>
        <p:spPr>
          <a:xfrm>
            <a:off x="8955103" y="441160"/>
            <a:ext cx="4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i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49320D0-289E-F2BB-7EAB-2C7B756C6ED6}"/>
              </a:ext>
            </a:extLst>
          </p:cNvPr>
          <p:cNvCxnSpPr>
            <a:cxnSpLocks/>
          </p:cNvCxnSpPr>
          <p:nvPr/>
        </p:nvCxnSpPr>
        <p:spPr>
          <a:xfrm flipV="1">
            <a:off x="4256294" y="512853"/>
            <a:ext cx="1925705" cy="3952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8CC9CF0-D111-9893-8150-6B1FC48F019A}"/>
              </a:ext>
            </a:extLst>
          </p:cNvPr>
          <p:cNvCxnSpPr>
            <a:cxnSpLocks/>
          </p:cNvCxnSpPr>
          <p:nvPr/>
        </p:nvCxnSpPr>
        <p:spPr>
          <a:xfrm>
            <a:off x="4256293" y="1260106"/>
            <a:ext cx="1925706" cy="17870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AC39D83-A0C3-2BD5-D033-6A5585E7894D}"/>
              </a:ext>
            </a:extLst>
          </p:cNvPr>
          <p:cNvSpPr txBox="1"/>
          <p:nvPr/>
        </p:nvSpPr>
        <p:spPr>
          <a:xfrm>
            <a:off x="811092" y="441160"/>
            <a:ext cx="4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g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2BC1103-C645-6317-1EA5-FF9C659E8A8C}"/>
              </a:ext>
            </a:extLst>
          </p:cNvPr>
          <p:cNvCxnSpPr/>
          <p:nvPr/>
        </p:nvCxnSpPr>
        <p:spPr>
          <a:xfrm>
            <a:off x="921050" y="3627031"/>
            <a:ext cx="4381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48">
            <a:extLst>
              <a:ext uri="{FF2B5EF4-FFF2-40B4-BE49-F238E27FC236}">
                <a16:creationId xmlns:a16="http://schemas.microsoft.com/office/drawing/2014/main" id="{437F8D8E-429D-044B-D192-7ADB9BB2BC42}"/>
              </a:ext>
            </a:extLst>
          </p:cNvPr>
          <p:cNvSpPr txBox="1"/>
          <p:nvPr/>
        </p:nvSpPr>
        <p:spPr>
          <a:xfrm>
            <a:off x="2041987" y="4288440"/>
            <a:ext cx="2393136" cy="646331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perfusable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lood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-brain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48">
            <a:extLst>
              <a:ext uri="{FF2B5EF4-FFF2-40B4-BE49-F238E27FC236}">
                <a16:creationId xmlns:a16="http://schemas.microsoft.com/office/drawing/2014/main" id="{1AECFD24-346B-67D3-CD08-FCB859AE58EB}"/>
              </a:ext>
            </a:extLst>
          </p:cNvPr>
          <p:cNvSpPr txBox="1"/>
          <p:nvPr/>
        </p:nvSpPr>
        <p:spPr>
          <a:xfrm>
            <a:off x="2041987" y="5744871"/>
            <a:ext cx="239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WT/AD</a:t>
            </a:r>
            <a:r>
              <a:rPr lang="zh-CN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CAAED-45C7-DB56-8DF6-4B105B6314D6}"/>
              </a:ext>
            </a:extLst>
          </p:cNvPr>
          <p:cNvSpPr txBox="1"/>
          <p:nvPr/>
        </p:nvSpPr>
        <p:spPr>
          <a:xfrm>
            <a:off x="746958" y="6201901"/>
            <a:ext cx="485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ndo</a:t>
            </a:r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thelial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00FD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pericyte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4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astrocyte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green and black image&#10;&#10;Description automatically generated with medium confidence">
            <a:extLst>
              <a:ext uri="{FF2B5EF4-FFF2-40B4-BE49-F238E27FC236}">
                <a16:creationId xmlns:a16="http://schemas.microsoft.com/office/drawing/2014/main" id="{E7086ADF-8327-5460-BFEB-8E18ABE8B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573" y="3667641"/>
            <a:ext cx="5008324" cy="2534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98A66-B9AD-8E26-01AC-1A6161D6E9DE}"/>
              </a:ext>
            </a:extLst>
          </p:cNvPr>
          <p:cNvSpPr txBox="1"/>
          <p:nvPr/>
        </p:nvSpPr>
        <p:spPr>
          <a:xfrm>
            <a:off x="5842620" y="6201901"/>
            <a:ext cx="485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sprouting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meningeal</a:t>
            </a:r>
            <a:r>
              <a:rPr lang="zh-CN" altLang="en-US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lymphatics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48">
            <a:extLst>
              <a:ext uri="{FF2B5EF4-FFF2-40B4-BE49-F238E27FC236}">
                <a16:creationId xmlns:a16="http://schemas.microsoft.com/office/drawing/2014/main" id="{91D2164A-448D-18B2-BF41-BDF1325870C9}"/>
              </a:ext>
            </a:extLst>
          </p:cNvPr>
          <p:cNvSpPr txBox="1"/>
          <p:nvPr/>
        </p:nvSpPr>
        <p:spPr>
          <a:xfrm>
            <a:off x="6389009" y="3677118"/>
            <a:ext cx="11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48">
            <a:extLst>
              <a:ext uri="{FF2B5EF4-FFF2-40B4-BE49-F238E27FC236}">
                <a16:creationId xmlns:a16="http://schemas.microsoft.com/office/drawing/2014/main" id="{69F9ECF9-8D9B-0687-0033-AA0F2EB4D9B2}"/>
              </a:ext>
            </a:extLst>
          </p:cNvPr>
          <p:cNvSpPr txBox="1"/>
          <p:nvPr/>
        </p:nvSpPr>
        <p:spPr>
          <a:xfrm>
            <a:off x="8948004" y="3677118"/>
            <a:ext cx="117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9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DF450-89AF-0EDA-E4E1-85F80106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D6F19B-B0B5-A967-081C-D4082D0C11F7}"/>
              </a:ext>
            </a:extLst>
          </p:cNvPr>
          <p:cNvSpPr txBox="1"/>
          <p:nvPr/>
        </p:nvSpPr>
        <p:spPr>
          <a:xfrm>
            <a:off x="122963" y="117851"/>
            <a:ext cx="295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0FA4F0-7D12-EB63-42BF-00B16FCF0D99}"/>
              </a:ext>
            </a:extLst>
          </p:cNvPr>
          <p:cNvGrpSpPr>
            <a:grpSpLocks noChangeAspect="1"/>
          </p:cNvGrpSpPr>
          <p:nvPr/>
        </p:nvGrpSpPr>
        <p:grpSpPr>
          <a:xfrm>
            <a:off x="4687540" y="993374"/>
            <a:ext cx="4260884" cy="2083709"/>
            <a:chOff x="180134" y="1429365"/>
            <a:chExt cx="9090080" cy="44877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A67BFF-3CF8-CCFA-9477-EABE2C93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134" y="1444157"/>
              <a:ext cx="4465923" cy="44729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CFDC7B-343C-91D6-6DF5-57E7C91A5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291" y="1429365"/>
              <a:ext cx="4465923" cy="447996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6E7B1-200C-C3CE-67A5-1374348721B7}"/>
                </a:ext>
              </a:extLst>
            </p:cNvPr>
            <p:cNvCxnSpPr>
              <a:cxnSpLocks/>
            </p:cNvCxnSpPr>
            <p:nvPr/>
          </p:nvCxnSpPr>
          <p:spPr>
            <a:xfrm>
              <a:off x="7184968" y="5670708"/>
              <a:ext cx="175564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F4621-09F4-00F7-F24A-36AA7E38F1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28" t="44128" r="38559" b="4644"/>
          <a:stretch/>
        </p:blipFill>
        <p:spPr>
          <a:xfrm>
            <a:off x="229623" y="952549"/>
            <a:ext cx="4432440" cy="2258202"/>
          </a:xfrm>
          <a:prstGeom prst="rect">
            <a:avLst/>
          </a:prstGeom>
        </p:spPr>
      </p:pic>
      <p:pic>
        <p:nvPicPr>
          <p:cNvPr id="29" name="Picture 28" descr="A greyscale shot of a white surface&#10;&#10;Description automatically generated">
            <a:extLst>
              <a:ext uri="{FF2B5EF4-FFF2-40B4-BE49-F238E27FC236}">
                <a16:creationId xmlns:a16="http://schemas.microsoft.com/office/drawing/2014/main" id="{87924B81-3F38-8CF6-04D9-326DB68994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 contrast="30000"/>
                    </a14:imgEffect>
                  </a14:imgLayer>
                </a14:imgProps>
              </a:ext>
            </a:extLst>
          </a:blip>
          <a:srcRect l="19715" t="17742" r="29029" b="14170"/>
          <a:stretch/>
        </p:blipFill>
        <p:spPr>
          <a:xfrm>
            <a:off x="7397112" y="3384886"/>
            <a:ext cx="2293652" cy="2293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3C4228-736A-A45A-7B7E-B31984DE3EA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963"/>
          <a:stretch/>
        </p:blipFill>
        <p:spPr>
          <a:xfrm>
            <a:off x="9022594" y="789186"/>
            <a:ext cx="3158172" cy="2462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BDA5F83-7A3A-BB40-EF42-588164D6B6E3}"/>
              </a:ext>
            </a:extLst>
          </p:cNvPr>
          <p:cNvSpPr txBox="1"/>
          <p:nvPr/>
        </p:nvSpPr>
        <p:spPr>
          <a:xfrm>
            <a:off x="9133132" y="856296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FE379A-D338-7BDE-C3FC-A6A165824DE7}"/>
              </a:ext>
            </a:extLst>
          </p:cNvPr>
          <p:cNvSpPr txBox="1"/>
          <p:nvPr/>
        </p:nvSpPr>
        <p:spPr>
          <a:xfrm>
            <a:off x="280847" y="881697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17ABE9-399E-D146-DDA6-5A069B0595E5}"/>
              </a:ext>
            </a:extLst>
          </p:cNvPr>
          <p:cNvSpPr txBox="1"/>
          <p:nvPr/>
        </p:nvSpPr>
        <p:spPr>
          <a:xfrm>
            <a:off x="4677228" y="900746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BD8494-0780-F095-6AD6-B79AE6CE6870}"/>
              </a:ext>
            </a:extLst>
          </p:cNvPr>
          <p:cNvGrpSpPr/>
          <p:nvPr/>
        </p:nvGrpSpPr>
        <p:grpSpPr>
          <a:xfrm>
            <a:off x="249132" y="3324084"/>
            <a:ext cx="6980245" cy="2354453"/>
            <a:chOff x="249132" y="3324084"/>
            <a:chExt cx="6980245" cy="235445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E7D106C-9A8D-6011-E4C0-89B755741A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9788" y="3384885"/>
              <a:ext cx="6959589" cy="2293652"/>
              <a:chOff x="297356" y="3901566"/>
              <a:chExt cx="6033436" cy="198842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827EEAA-E887-6B68-8DA2-D0839F3E2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356" y="3901566"/>
                <a:ext cx="1988422" cy="1988422"/>
              </a:xfrm>
              <a:prstGeom prst="rect">
                <a:avLst/>
              </a:prstGeom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254777-E0C7-88CD-0D28-AABFE92DAA13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373005" y="5698046"/>
                <a:ext cx="2642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BAB7EE5-9439-0B43-7618-5C20BB39C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61427" y="3901566"/>
                <a:ext cx="1984539" cy="198842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24A663E-35A1-302F-4916-2AD6186758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8471" y="3901566"/>
                <a:ext cx="1992321" cy="1988422"/>
              </a:xfrm>
              <a:prstGeom prst="rect">
                <a:avLst/>
              </a:prstGeom>
            </p:spPr>
          </p:pic>
        </p:grpSp>
        <p:sp>
          <p:nvSpPr>
            <p:cNvPr id="35" name="TextBox 48">
              <a:extLst>
                <a:ext uri="{FF2B5EF4-FFF2-40B4-BE49-F238E27FC236}">
                  <a16:creationId xmlns:a16="http://schemas.microsoft.com/office/drawing/2014/main" id="{BFF11AAF-0C12-0A69-B4F4-3151C316FE1A}"/>
                </a:ext>
              </a:extLst>
            </p:cNvPr>
            <p:cNvSpPr txBox="1"/>
            <p:nvPr/>
          </p:nvSpPr>
          <p:spPr>
            <a:xfrm>
              <a:off x="5571719" y="3381287"/>
              <a:ext cx="1637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CN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DAPI</a:t>
              </a:r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Piezo1</a:t>
              </a:r>
              <a:endPara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BF3AB9-0449-C59D-F67A-848AD2B20231}"/>
                </a:ext>
              </a:extLst>
            </p:cNvPr>
            <p:cNvSpPr txBox="1"/>
            <p:nvPr/>
          </p:nvSpPr>
          <p:spPr>
            <a:xfrm>
              <a:off x="249132" y="3324084"/>
              <a:ext cx="45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</a:p>
          </p:txBody>
        </p:sp>
      </p:grpSp>
      <p:sp>
        <p:nvSpPr>
          <p:cNvPr id="42" name="TextBox 35">
            <a:extLst>
              <a:ext uri="{FF2B5EF4-FFF2-40B4-BE49-F238E27FC236}">
                <a16:creationId xmlns:a16="http://schemas.microsoft.com/office/drawing/2014/main" id="{9BDA5F83-7A3A-BB40-EF42-588164D6B6E3}"/>
              </a:ext>
            </a:extLst>
          </p:cNvPr>
          <p:cNvSpPr txBox="1"/>
          <p:nvPr/>
        </p:nvSpPr>
        <p:spPr>
          <a:xfrm>
            <a:off x="9702857" y="3214726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B8564A3-8686-33ED-D691-21ED7DF42B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1251" y="3439060"/>
            <a:ext cx="2218478" cy="2238375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A7E167BE-9EFB-D73F-6FC4-8EE9BF2FDF64}"/>
              </a:ext>
            </a:extLst>
          </p:cNvPr>
          <p:cNvSpPr txBox="1"/>
          <p:nvPr/>
        </p:nvSpPr>
        <p:spPr>
          <a:xfrm>
            <a:off x="8007594" y="2651288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500</a:t>
            </a:r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id="{572926D7-EFA3-5AD8-4C78-08A91C872E1A}"/>
              </a:ext>
            </a:extLst>
          </p:cNvPr>
          <p:cNvSpPr txBox="1"/>
          <p:nvPr/>
        </p:nvSpPr>
        <p:spPr>
          <a:xfrm>
            <a:off x="147727" y="5156428"/>
            <a:ext cx="7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4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D7DB-7E3D-F855-6D84-9C36204F1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F9546-5266-63D7-AFA8-19F6B7583FBE}"/>
              </a:ext>
            </a:extLst>
          </p:cNvPr>
          <p:cNvSpPr txBox="1"/>
          <p:nvPr/>
        </p:nvSpPr>
        <p:spPr>
          <a:xfrm>
            <a:off x="122963" y="117851"/>
            <a:ext cx="295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3877B-C6E6-4024-ACB2-F97C41897E85}"/>
              </a:ext>
            </a:extLst>
          </p:cNvPr>
          <p:cNvSpPr txBox="1"/>
          <p:nvPr/>
        </p:nvSpPr>
        <p:spPr>
          <a:xfrm>
            <a:off x="2038866" y="1055862"/>
            <a:ext cx="282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 Modulus G”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(viscous)</a:t>
            </a:r>
            <a:endParaRPr lang="en-US" sz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F386F-F985-E906-4749-1FF32571A3DD}"/>
              </a:ext>
            </a:extLst>
          </p:cNvPr>
          <p:cNvSpPr txBox="1"/>
          <p:nvPr/>
        </p:nvSpPr>
        <p:spPr>
          <a:xfrm>
            <a:off x="17096" y="1055863"/>
            <a:ext cx="2820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Storage Modulus G’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(elastic)</a:t>
            </a:r>
            <a:endParaRPr lang="en-US" sz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colorful bird in space&#10;&#10;Description automatically generated with medium confidence">
            <a:extLst>
              <a:ext uri="{FF2B5EF4-FFF2-40B4-BE49-F238E27FC236}">
                <a16:creationId xmlns:a16="http://schemas.microsoft.com/office/drawing/2014/main" id="{CDD7358B-3F02-B0B4-1B6F-95FF3207C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0" r="4538"/>
          <a:stretch/>
        </p:blipFill>
        <p:spPr>
          <a:xfrm>
            <a:off x="8935734" y="1116001"/>
            <a:ext cx="2127311" cy="21273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02EC03-8752-336E-5D08-48AF620B398D}"/>
              </a:ext>
            </a:extLst>
          </p:cNvPr>
          <p:cNvGrpSpPr>
            <a:grpSpLocks noChangeAspect="1"/>
          </p:cNvGrpSpPr>
          <p:nvPr/>
        </p:nvGrpSpPr>
        <p:grpSpPr>
          <a:xfrm>
            <a:off x="4555801" y="920748"/>
            <a:ext cx="3910644" cy="2843427"/>
            <a:chOff x="1253700" y="9518682"/>
            <a:chExt cx="8020315" cy="583156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C0CC3A8-5197-9421-6E89-C0E6BD086A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3046" y="9763179"/>
              <a:ext cx="5910969" cy="4647511"/>
              <a:chOff x="4024426" y="11106778"/>
              <a:chExt cx="6491110" cy="5103648"/>
            </a:xfrm>
          </p:grpSpPr>
          <p:pic>
            <p:nvPicPr>
              <p:cNvPr id="40" name="image3.jpg">
                <a:extLst>
                  <a:ext uri="{FF2B5EF4-FFF2-40B4-BE49-F238E27FC236}">
                    <a16:creationId xmlns:a16="http://schemas.microsoft.com/office/drawing/2014/main" id="{1669D149-0FB3-58E7-B632-118E6A7192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411" t="3478" b="53458"/>
              <a:stretch/>
            </p:blipFill>
            <p:spPr>
              <a:xfrm>
                <a:off x="4024426" y="11106778"/>
                <a:ext cx="6491110" cy="5103648"/>
              </a:xfrm>
              <a:prstGeom prst="rect">
                <a:avLst/>
              </a:prstGeom>
              <a:ln/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13C2364-AFDD-350A-7B05-787423D53C90}"/>
                  </a:ext>
                </a:extLst>
              </p:cNvPr>
              <p:cNvSpPr/>
              <p:nvPr/>
            </p:nvSpPr>
            <p:spPr bwMode="auto">
              <a:xfrm>
                <a:off x="6480389" y="11658687"/>
                <a:ext cx="2083703" cy="104756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277C03C-35D5-D23C-D9FA-7E7FA4161A45}"/>
                  </a:ext>
                </a:extLst>
              </p:cNvPr>
              <p:cNvSpPr/>
              <p:nvPr/>
            </p:nvSpPr>
            <p:spPr bwMode="auto">
              <a:xfrm>
                <a:off x="8084545" y="14149434"/>
                <a:ext cx="2083703" cy="104756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FDC517-C985-A8CC-CA99-EA35FFD34CCA}"/>
                  </a:ext>
                </a:extLst>
              </p:cNvPr>
              <p:cNvSpPr/>
              <p:nvPr/>
            </p:nvSpPr>
            <p:spPr bwMode="auto">
              <a:xfrm>
                <a:off x="6401840" y="14401533"/>
                <a:ext cx="1682706" cy="73150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25082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itchFamily="1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4753FB-32DF-47CE-865C-29EC93251947}"/>
                  </a:ext>
                </a:extLst>
              </p:cNvPr>
              <p:cNvSpPr txBox="1"/>
              <p:nvPr/>
            </p:nvSpPr>
            <p:spPr>
              <a:xfrm rot="19712096">
                <a:off x="4908040" y="12767573"/>
                <a:ext cx="4973090" cy="73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fluid-like</a:t>
                </a:r>
                <a:endParaRPr lang="en-US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FF9671-8BD1-3B1E-B148-6BA94F780913}"/>
                  </a:ext>
                </a:extLst>
              </p:cNvPr>
              <p:cNvSpPr txBox="1"/>
              <p:nvPr/>
            </p:nvSpPr>
            <p:spPr>
              <a:xfrm rot="19698926">
                <a:off x="5366183" y="13707832"/>
                <a:ext cx="4973090" cy="73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solid-like</a:t>
                </a:r>
                <a:endParaRPr lang="en-US" sz="2000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4FFD020-DA95-7C46-F851-01D0CA3497F0}"/>
                </a:ext>
              </a:extLst>
            </p:cNvPr>
            <p:cNvSpPr/>
            <p:nvPr/>
          </p:nvSpPr>
          <p:spPr bwMode="auto">
            <a:xfrm>
              <a:off x="1253700" y="12467011"/>
              <a:ext cx="950111" cy="95052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5082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1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43A51D-5C79-9487-6D5C-8273D7AF45F7}"/>
                </a:ext>
              </a:extLst>
            </p:cNvPr>
            <p:cNvSpPr/>
            <p:nvPr/>
          </p:nvSpPr>
          <p:spPr bwMode="auto">
            <a:xfrm>
              <a:off x="1253700" y="10419456"/>
              <a:ext cx="950111" cy="1396888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5082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1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DE6F4FD-926A-ED0B-EE89-B2FB28B9E3DF}"/>
                    </a:ext>
                  </a:extLst>
                </p:cNvPr>
                <p:cNvSpPr/>
                <p:nvPr/>
              </p:nvSpPr>
              <p:spPr>
                <a:xfrm rot="16200000">
                  <a:off x="618052" y="11519996"/>
                  <a:ext cx="4684343" cy="6817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𝒑</m:t>
                        </m:r>
                        <m:r>
                          <a:rPr lang="en-US" sz="1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𝑷</m:t>
                        </m:r>
                        <m:r>
                          <a:rPr lang="en-US" altLang="zh-CN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𝒆𝒓𝒊𝒎𝒆𝒕𝒆𝒓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Arial" panose="020B0604020202020204" pitchFamily="34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𝑨</m:t>
                            </m:r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Arial" panose="020B0604020202020204" pitchFamily="34" charset="0"/>
                              </a:rPr>
                              <m:t>𝒓𝒆𝒂</m:t>
                            </m:r>
                          </m:e>
                        </m:rad>
                        <m:r>
                          <a:rPr lang="en-US" sz="1400" b="1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oMath>
                    </m:oMathPara>
                  </a14:m>
                  <a:endParaRPr lang="en-US" sz="12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DE6F4FD-926A-ED0B-EE89-B2FB28B9E3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18052" y="11519996"/>
                  <a:ext cx="4684343" cy="681715"/>
                </a:xfrm>
                <a:prstGeom prst="rect">
                  <a:avLst/>
                </a:prstGeom>
                <a:blipFill>
                  <a:blip r:embed="rId4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3A4FA5-914C-6633-9799-3EAD3698990F}"/>
                </a:ext>
              </a:extLst>
            </p:cNvPr>
            <p:cNvSpPr/>
            <p:nvPr/>
          </p:nvSpPr>
          <p:spPr bwMode="auto">
            <a:xfrm>
              <a:off x="1628659" y="12858138"/>
              <a:ext cx="163434" cy="175076"/>
            </a:xfrm>
            <a:prstGeom prst="ellipse">
              <a:avLst/>
            </a:prstGeom>
            <a:solidFill>
              <a:srgbClr val="0AA1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5082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1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E5D2A3D-0969-885F-1951-A0A26F0F2F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10376" y="10878010"/>
              <a:ext cx="0" cy="439982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AA1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4" name="image5.jpg">
              <a:extLst>
                <a:ext uri="{FF2B5EF4-FFF2-40B4-BE49-F238E27FC236}">
                  <a16:creationId xmlns:a16="http://schemas.microsoft.com/office/drawing/2014/main" id="{4040C2F6-975C-95DE-6728-E6DDFC66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637" r="60994" b="71137"/>
            <a:stretch/>
          </p:blipFill>
          <p:spPr>
            <a:xfrm>
              <a:off x="3184630" y="14282014"/>
              <a:ext cx="6074060" cy="1068235"/>
            </a:xfrm>
            <a:prstGeom prst="rect">
              <a:avLst/>
            </a:prstGeom>
            <a:ln/>
          </p:spPr>
        </p:pic>
      </p:grpSp>
      <p:sp>
        <p:nvSpPr>
          <p:cNvPr id="46" name="TextBox 35">
            <a:extLst>
              <a:ext uri="{FF2B5EF4-FFF2-40B4-BE49-F238E27FC236}">
                <a16:creationId xmlns:a16="http://schemas.microsoft.com/office/drawing/2014/main" id="{7F254A2D-DB40-076F-176D-5A46D686289F}"/>
              </a:ext>
            </a:extLst>
          </p:cNvPr>
          <p:cNvSpPr txBox="1"/>
          <p:nvPr/>
        </p:nvSpPr>
        <p:spPr>
          <a:xfrm>
            <a:off x="193029" y="778584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AC3BDB3-80BC-FAF5-A00D-5A74D80A8A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81"/>
          <a:stretch/>
        </p:blipFill>
        <p:spPr>
          <a:xfrm>
            <a:off x="240112" y="1595635"/>
            <a:ext cx="2155063" cy="19541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1D7D8A-AA6C-206A-D66A-444810EF6E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836"/>
          <a:stretch/>
        </p:blipFill>
        <p:spPr>
          <a:xfrm>
            <a:off x="2344375" y="1595636"/>
            <a:ext cx="2196111" cy="1954162"/>
          </a:xfrm>
          <a:prstGeom prst="rect">
            <a:avLst/>
          </a:prstGeom>
        </p:spPr>
      </p:pic>
      <p:sp>
        <p:nvSpPr>
          <p:cNvPr id="50" name="TextBox 35">
            <a:extLst>
              <a:ext uri="{FF2B5EF4-FFF2-40B4-BE49-F238E27FC236}">
                <a16:creationId xmlns:a16="http://schemas.microsoft.com/office/drawing/2014/main" id="{D31071FE-68A3-12F8-5EB9-DB6D0D99FD75}"/>
              </a:ext>
            </a:extLst>
          </p:cNvPr>
          <p:cNvSpPr txBox="1"/>
          <p:nvPr/>
        </p:nvSpPr>
        <p:spPr>
          <a:xfrm>
            <a:off x="2282301" y="784400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3B1F9F99-AF63-5F47-7E20-0C9962D2114C}"/>
              </a:ext>
            </a:extLst>
          </p:cNvPr>
          <p:cNvSpPr txBox="1"/>
          <p:nvPr/>
        </p:nvSpPr>
        <p:spPr>
          <a:xfrm>
            <a:off x="4283491" y="778585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6CA89711-BACC-781F-EFF6-114D43A13E42}"/>
              </a:ext>
            </a:extLst>
          </p:cNvPr>
          <p:cNvSpPr txBox="1"/>
          <p:nvPr/>
        </p:nvSpPr>
        <p:spPr>
          <a:xfrm>
            <a:off x="8530006" y="871196"/>
            <a:ext cx="55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8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4B6AB-A086-AAB2-7C09-4B518944C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D2F7EC-9C28-B55B-B0A8-1F719361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75" y="1636642"/>
            <a:ext cx="4408870" cy="4422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14C17A-2F81-CEF1-9C0B-7AC0958888A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ctr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AAE3C2E-4253-9A0A-88BB-B0C45E93C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" y="0"/>
            <a:ext cx="118872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3200" b="1" dirty="0"/>
              <a:t>The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disruption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of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meningeal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lymphatic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sprouting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(BBB+NC+ML)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1F124-C6D0-7FB3-0FB7-2C453D2C983E}"/>
              </a:ext>
            </a:extLst>
          </p:cNvPr>
          <p:cNvSpPr txBox="1"/>
          <p:nvPr/>
        </p:nvSpPr>
        <p:spPr>
          <a:xfrm>
            <a:off x="6587575" y="1048115"/>
            <a:ext cx="411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Lymphatics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D17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2C118-9DAE-A92C-3BC5-C581F6AD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16" y="1636642"/>
            <a:ext cx="4465923" cy="4472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4D4687-2382-11D7-D0F7-8AB1B6E66857}"/>
              </a:ext>
            </a:extLst>
          </p:cNvPr>
          <p:cNvCxnSpPr>
            <a:cxnSpLocks/>
          </p:cNvCxnSpPr>
          <p:nvPr/>
        </p:nvCxnSpPr>
        <p:spPr>
          <a:xfrm>
            <a:off x="8093766" y="5796964"/>
            <a:ext cx="175564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9EA6A3-C09B-355D-277B-8A92931DFB8E}"/>
              </a:ext>
            </a:extLst>
          </p:cNvPr>
          <p:cNvSpPr txBox="1"/>
          <p:nvPr/>
        </p:nvSpPr>
        <p:spPr>
          <a:xfrm>
            <a:off x="1292533" y="1042615"/>
            <a:ext cx="411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Seed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Lymphatics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D1DE30-FE85-12A1-2A4F-7D82398AADE0}"/>
              </a:ext>
            </a:extLst>
          </p:cNvPr>
          <p:cNvSpPr txBox="1"/>
          <p:nvPr/>
        </p:nvSpPr>
        <p:spPr>
          <a:xfrm>
            <a:off x="8181932" y="5361120"/>
            <a:ext cx="1579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0.5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mm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F0AF84-EE73-739D-0949-CA74E87FC57D}"/>
              </a:ext>
            </a:extLst>
          </p:cNvPr>
          <p:cNvCxnSpPr/>
          <p:nvPr/>
        </p:nvCxnSpPr>
        <p:spPr>
          <a:xfrm>
            <a:off x="5581239" y="1636642"/>
            <a:ext cx="17836" cy="4472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58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24124</TotalTime>
  <Words>382</Words>
  <Application>Microsoft Macintosh PowerPoint</Application>
  <PresentationFormat>Widescreen</PresentationFormat>
  <Paragraphs>163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Arial Narrow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Xun Wang</dc:creator>
  <cp:lastModifiedBy>Xun Wang</cp:lastModifiedBy>
  <cp:revision>13</cp:revision>
  <dcterms:created xsi:type="dcterms:W3CDTF">2024-11-15T20:33:57Z</dcterms:created>
  <dcterms:modified xsi:type="dcterms:W3CDTF">2024-12-04T17:22:40Z</dcterms:modified>
</cp:coreProperties>
</file>